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handoutMasterIdLst>
    <p:handoutMasterId r:id="rId25"/>
  </p:handoutMasterIdLst>
  <p:sldIdLst>
    <p:sldId id="1298" r:id="rId2"/>
    <p:sldId id="1204" r:id="rId3"/>
    <p:sldId id="3263" r:id="rId4"/>
    <p:sldId id="3288" r:id="rId5"/>
    <p:sldId id="3292" r:id="rId6"/>
    <p:sldId id="3266" r:id="rId7"/>
    <p:sldId id="3291" r:id="rId8"/>
    <p:sldId id="3293" r:id="rId9"/>
    <p:sldId id="3304" r:id="rId10"/>
    <p:sldId id="3294" r:id="rId11"/>
    <p:sldId id="3295" r:id="rId12"/>
    <p:sldId id="3296" r:id="rId13"/>
    <p:sldId id="3297" r:id="rId14"/>
    <p:sldId id="3298" r:id="rId15"/>
    <p:sldId id="3299" r:id="rId16"/>
    <p:sldId id="3267" r:id="rId17"/>
    <p:sldId id="3300" r:id="rId18"/>
    <p:sldId id="3301" r:id="rId19"/>
    <p:sldId id="3302" r:id="rId20"/>
    <p:sldId id="3303" r:id="rId21"/>
    <p:sldId id="3286" r:id="rId22"/>
    <p:sldId id="3305" r:id="rId23"/>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extLst>
      <p:ext uri="{19B8F6BF-5375-455C-9EA6-DF929625EA0E}">
        <p15:presenceInfo xmlns:p15="http://schemas.microsoft.com/office/powerpoint/2012/main" userId="c36d22dc24b53d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203864"/>
    <a:srgbClr val="00B0F0"/>
    <a:srgbClr val="F8CBAD"/>
    <a:srgbClr val="C55A11"/>
    <a:srgbClr val="D86067"/>
    <a:srgbClr val="DEEBF7"/>
    <a:srgbClr val="E2F0D9"/>
    <a:srgbClr val="B0CFEB"/>
    <a:srgbClr val="E1E8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9" autoAdjust="0"/>
    <p:restoredTop sz="95030" autoAdjust="0"/>
  </p:normalViewPr>
  <p:slideViewPr>
    <p:cSldViewPr snapToGrid="0">
      <p:cViewPr varScale="1">
        <p:scale>
          <a:sx n="57" d="100"/>
          <a:sy n="57" d="100"/>
        </p:scale>
        <p:origin x="180" y="42"/>
      </p:cViewPr>
      <p:guideLst>
        <p:guide orient="horz" pos="2160"/>
        <p:guide pos="3840"/>
      </p:guideLst>
    </p:cSldViewPr>
  </p:slideViewPr>
  <p:notesTextViewPr>
    <p:cViewPr>
      <p:scale>
        <a:sx n="1" d="1"/>
        <a:sy n="1" d="1"/>
      </p:scale>
      <p:origin x="0" y="0"/>
    </p:cViewPr>
  </p:notesTextViewPr>
  <p:sorterViewPr>
    <p:cViewPr>
      <p:scale>
        <a:sx n="100" d="100"/>
        <a:sy n="100" d="100"/>
      </p:scale>
      <p:origin x="0" y="-6888"/>
    </p:cViewPr>
  </p:sorterViewPr>
  <p:notesViewPr>
    <p:cSldViewPr snapToGrid="0">
      <p:cViewPr varScale="1">
        <p:scale>
          <a:sx n="87" d="100"/>
          <a:sy n="87" d="100"/>
        </p:scale>
        <p:origin x="210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F61DD9-1D17-41E0-A4EA-9C3EA9355D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a:extLst>
              <a:ext uri="{FF2B5EF4-FFF2-40B4-BE49-F238E27FC236}">
                <a16:creationId xmlns:a16="http://schemas.microsoft.com/office/drawing/2014/main" id="{BEBDF958-1796-492C-A231-3D035F8B95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D19B35F-D7F8-4507-84F8-22D1C146C2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a:extLst>
              <a:ext uri="{FF2B5EF4-FFF2-40B4-BE49-F238E27FC236}">
                <a16:creationId xmlns:a16="http://schemas.microsoft.com/office/drawing/2014/main" id="{0D00A5C9-3989-486E-A372-0FDFA1CB65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2025/1/6</a:t>
            </a:fld>
            <a:endParaRPr lang="zh-CN" altLang="en-US"/>
          </a:p>
        </p:txBody>
      </p:sp>
    </p:spTree>
    <p:extLst>
      <p:ext uri="{BB962C8B-B14F-4D97-AF65-F5344CB8AC3E}">
        <p14:creationId xmlns:p14="http://schemas.microsoft.com/office/powerpoint/2010/main" val="1057692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92621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短时傅里叶变换是目前最为常用的一种信号表示方式</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11</a:t>
            </a:fld>
            <a:endParaRPr lang="zh-CN" altLang="en-US"/>
          </a:p>
        </p:txBody>
      </p:sp>
    </p:spTree>
    <p:extLst>
      <p:ext uri="{BB962C8B-B14F-4D97-AF65-F5344CB8AC3E}">
        <p14:creationId xmlns:p14="http://schemas.microsoft.com/office/powerpoint/2010/main" val="221251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特征融合策略主要包含两部分，第一部分是在每种特征提取过程中加入的基于通道注意力和局部注意力的融合方式</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3009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添加动画，我们的建模是要通过分离</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13</a:t>
            </a:fld>
            <a:endParaRPr lang="zh-CN" altLang="en-US"/>
          </a:p>
        </p:txBody>
      </p:sp>
    </p:spTree>
    <p:extLst>
      <p:ext uri="{BB962C8B-B14F-4D97-AF65-F5344CB8AC3E}">
        <p14:creationId xmlns:p14="http://schemas.microsoft.com/office/powerpoint/2010/main" val="261186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 </a:t>
            </a:r>
            <a:r>
              <a:rPr lang="zh-CN" altLang="en-US" dirty="0"/>
              <a:t>非负有限平方可积的递减函数</a:t>
            </a:r>
            <a:endParaRPr lang="en-US" altLang="zh-CN" dirty="0"/>
          </a:p>
          <a:p>
            <a:endParaRPr lang="en-US" altLang="zh-CN" dirty="0"/>
          </a:p>
          <a:p>
            <a:r>
              <a:rPr lang="zh-CN" altLang="en-US" dirty="0"/>
              <a:t>首先，</a:t>
            </a:r>
            <a:r>
              <a:rPr lang="en-US" altLang="zh-CN" dirty="0"/>
              <a:t>CAP</a:t>
            </a:r>
            <a:r>
              <a:rPr lang="zh-CN" altLang="en-US" dirty="0"/>
              <a:t>模型是一种用于开放集识别的概率模型。它的设计思想是通过设计决策边界来最小化开放空间风险，再通过决策边界得出用于识别的概率函数。</a:t>
            </a:r>
            <a:endParaRPr lang="en-US" altLang="zh-CN" dirty="0"/>
          </a:p>
          <a:p>
            <a:r>
              <a:rPr lang="en-US" altLang="zh-CN" dirty="0"/>
              <a:t>1</a:t>
            </a:r>
            <a:r>
              <a:rPr lang="zh-CN" altLang="en-US" dirty="0"/>
              <a:t>、开放空间风险和开放空间</a:t>
            </a:r>
            <a:endParaRPr lang="en-US" altLang="zh-CN"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14</a:t>
            </a:fld>
            <a:endParaRPr lang="zh-CN" altLang="en-US"/>
          </a:p>
        </p:txBody>
      </p:sp>
    </p:spTree>
    <p:extLst>
      <p:ext uri="{BB962C8B-B14F-4D97-AF65-F5344CB8AC3E}">
        <p14:creationId xmlns:p14="http://schemas.microsoft.com/office/powerpoint/2010/main" val="353502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16</a:t>
            </a:fld>
            <a:endParaRPr lang="zh-CN" altLang="en-US"/>
          </a:p>
        </p:txBody>
      </p:sp>
    </p:spTree>
    <p:extLst>
      <p:ext uri="{BB962C8B-B14F-4D97-AF65-F5344CB8AC3E}">
        <p14:creationId xmlns:p14="http://schemas.microsoft.com/office/powerpoint/2010/main" val="335390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17</a:t>
            </a:fld>
            <a:endParaRPr lang="zh-CN" altLang="en-US"/>
          </a:p>
        </p:txBody>
      </p:sp>
    </p:spTree>
    <p:extLst>
      <p:ext uri="{BB962C8B-B14F-4D97-AF65-F5344CB8AC3E}">
        <p14:creationId xmlns:p14="http://schemas.microsoft.com/office/powerpoint/2010/main" val="1267973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编号</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103305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19</a:t>
            </a:fld>
            <a:endParaRPr lang="zh-CN" altLang="en-US"/>
          </a:p>
        </p:txBody>
      </p:sp>
    </p:spTree>
    <p:extLst>
      <p:ext uri="{BB962C8B-B14F-4D97-AF65-F5344CB8AC3E}">
        <p14:creationId xmlns:p14="http://schemas.microsoft.com/office/powerpoint/2010/main" val="4238058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决策对比</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20</a:t>
            </a:fld>
            <a:endParaRPr lang="zh-CN" altLang="en-US"/>
          </a:p>
        </p:txBody>
      </p:sp>
    </p:spTree>
    <p:extLst>
      <p:ext uri="{BB962C8B-B14F-4D97-AF65-F5344CB8AC3E}">
        <p14:creationId xmlns:p14="http://schemas.microsoft.com/office/powerpoint/2010/main" val="2484939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21</a:t>
            </a:fld>
            <a:endParaRPr lang="zh-CN" altLang="en-US"/>
          </a:p>
        </p:txBody>
      </p:sp>
    </p:spTree>
    <p:extLst>
      <p:ext uri="{BB962C8B-B14F-4D97-AF65-F5344CB8AC3E}">
        <p14:creationId xmlns:p14="http://schemas.microsoft.com/office/powerpoint/2010/main" val="15063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首先射频指纹是源于辐射源个体识别，或者说他是辐射源个体识别中的一种</a:t>
            </a:r>
            <a:endParaRPr lang="en-US" altLang="zh-CN" dirty="0"/>
          </a:p>
          <a:p>
            <a:r>
              <a:rPr lang="zh-CN" altLang="en-US" dirty="0"/>
              <a:t>从</a:t>
            </a:r>
            <a:r>
              <a:rPr lang="en-US" altLang="zh-CN" dirty="0"/>
              <a:t>IQ</a:t>
            </a:r>
            <a:r>
              <a:rPr lang="zh-CN" altLang="en-US" dirty="0"/>
              <a:t>不平衡例子解释：假设基带信号为</a:t>
            </a:r>
            <a:r>
              <a:rPr lang="en-US" altLang="zh-CN" dirty="0"/>
              <a:t>S</a:t>
            </a:r>
            <a:r>
              <a:rPr lang="zh-CN" altLang="en-US" dirty="0"/>
              <a:t>，转化为</a:t>
            </a:r>
            <a:r>
              <a:rPr lang="en-US" altLang="zh-CN" dirty="0"/>
              <a:t>IQ</a:t>
            </a:r>
            <a:r>
              <a:rPr lang="zh-CN" altLang="en-US" dirty="0"/>
              <a:t>正交信号分别进行调制。假设</a:t>
            </a:r>
            <a:r>
              <a:rPr lang="en-US" altLang="zh-CN" dirty="0"/>
              <a:t>IQ</a:t>
            </a:r>
            <a:r>
              <a:rPr lang="zh-CN" altLang="en-US" dirty="0"/>
              <a:t>两路的幅度增益为</a:t>
            </a:r>
            <a:r>
              <a:rPr lang="en-US" altLang="zh-CN" dirty="0"/>
              <a:t>A,B</a:t>
            </a:r>
            <a:r>
              <a:rPr lang="zh-CN" altLang="en-US" dirty="0"/>
              <a:t>。相位误差为</a:t>
            </a:r>
            <a:r>
              <a:rPr lang="en-US" altLang="zh-CN" dirty="0"/>
              <a:t>P</a:t>
            </a:r>
            <a:r>
              <a:rPr lang="zh-CN" altLang="en-US" dirty="0"/>
              <a:t>（</a:t>
            </a:r>
            <a:r>
              <a:rPr lang="en-US" altLang="zh-CN" dirty="0"/>
              <a:t>w</a:t>
            </a:r>
            <a:r>
              <a:rPr lang="zh-CN" altLang="en-US" dirty="0"/>
              <a:t>）</a:t>
            </a:r>
            <a:r>
              <a:rPr lang="en-US" altLang="zh-CN" dirty="0"/>
              <a:t>,</a:t>
            </a:r>
            <a:r>
              <a:rPr lang="zh-CN" altLang="en-US" dirty="0"/>
              <a:t>这些参数的产生就是由于</a:t>
            </a:r>
            <a:r>
              <a:rPr lang="en-US" altLang="zh-CN" dirty="0"/>
              <a:t>IQ</a:t>
            </a:r>
            <a:r>
              <a:rPr lang="zh-CN" altLang="en-US" dirty="0"/>
              <a:t>两路的硬件缺陷，包括电路本身，和本振信号的产生。经过正交调制后得到的信号为下面这个式子。可以看到，其中包含三部分，第一部分是我们想要的信号，后面（</a:t>
            </a:r>
            <a:r>
              <a:rPr lang="en-US" altLang="zh-CN" dirty="0"/>
              <a:t>w0+wi</a:t>
            </a:r>
            <a:r>
              <a:rPr lang="zh-CN" altLang="en-US" dirty="0"/>
              <a:t>）</a:t>
            </a:r>
            <a:r>
              <a:rPr lang="en-US" altLang="zh-CN" dirty="0"/>
              <a:t>,(wi-w0)</a:t>
            </a:r>
            <a:r>
              <a:rPr lang="zh-CN" altLang="en-US" dirty="0"/>
              <a:t>是由于调制本身所带来，射频指纹本身并非这些由于调制所带来的干扰，而是他们的系数背后的随机过程。在发射机内部，数字信号先经过数模转换转换为模拟信号，再进行正交调制。所以硬件畸变所产生的干扰是一种连续的随机过程，而我们所得到的信号是经过采样后得到的采样样本，这些参数</a:t>
            </a:r>
            <a:r>
              <a:rPr lang="en-US" altLang="zh-CN" dirty="0"/>
              <a:t>C,α</a:t>
            </a:r>
            <a:r>
              <a:rPr lang="zh-CN" altLang="en-US" dirty="0"/>
              <a:t>是这个随机过程的采样，我们要做的就是从这些采样样本中恢复随机过程，得到他们的参数，这个参数就是所谓的射频指纹。</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32059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知道什么是射频指纹后，再来简要介绍以下射频指纹的应用场景，以及他为什么可以这样用。目前对于射频指纹的研究都是在物理层安全领域，但是传统的。。基于密钥、基于</a:t>
            </a:r>
            <a:r>
              <a:rPr lang="en-US" altLang="zh-CN" dirty="0"/>
              <a:t>MAC</a:t>
            </a:r>
            <a:r>
              <a:rPr lang="zh-CN" altLang="en-US" dirty="0"/>
              <a:t>地址。都有缺陷，而射频指纹有以下特征。。。。</a:t>
            </a:r>
            <a:endParaRPr lang="en-US" altLang="zh-CN" dirty="0"/>
          </a:p>
          <a:p>
            <a:r>
              <a:rPr lang="zh-CN" altLang="en-US" dirty="0"/>
              <a:t>而我们为了实现更好的识别精度。对射频指纹的提取就有一定的要求，就要求所提取出的射频指纹具有一定的完备性、稳定性，还要确保他针对辐射原个体是唯一的。对于特征提取的方法也有很多种，包括基于专家知识、基于信号参数、基于神经网络。</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170714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而射频指纹识别本身又分为两种方向，就是闭集识别和开集识别。</a:t>
            </a:r>
            <a:endParaRPr lang="en-US" altLang="zh-CN" dirty="0"/>
          </a:p>
          <a:p>
            <a:r>
              <a:rPr lang="zh-CN" altLang="en-US" dirty="0"/>
              <a:t>首先闭集识别，闭集识别是指，所训练出的识别模型在推理阶段不考虑输入的信号是否来自未知设备，只讲输入的信号判决为其最有可能属于的某个已知类。</a:t>
            </a:r>
            <a:endParaRPr lang="en-US" altLang="zh-CN" dirty="0"/>
          </a:p>
          <a:p>
            <a:r>
              <a:rPr lang="zh-CN" altLang="en-US" dirty="0"/>
              <a:t>而开集识别在推理阶段要考虑来自未知设备的信号，依据对位置设备信号的处理方式有分为两种</a:t>
            </a:r>
            <a:endParaRPr lang="en-US" altLang="zh-CN" dirty="0"/>
          </a:p>
          <a:p>
            <a:r>
              <a:rPr lang="zh-CN" altLang="en-US" dirty="0"/>
              <a:t>第一种是对来自已知类设备的信号尽可能的正确分类，对来自未知类设备的信号拒绝分类，将其标记为</a:t>
            </a:r>
            <a:r>
              <a:rPr lang="en-US" altLang="zh-CN" dirty="0"/>
              <a:t>Unknown</a:t>
            </a:r>
          </a:p>
          <a:p>
            <a:r>
              <a:rPr lang="zh-CN" altLang="en-US" dirty="0"/>
              <a:t>第二种是对来自已知类设备的信号尽可能的正确分类，对未知类设备信号，对于首次出现的未知设备，首先对其拒绝分类，标记为</a:t>
            </a:r>
            <a:r>
              <a:rPr lang="en-US" altLang="zh-CN" dirty="0"/>
              <a:t>unknown</a:t>
            </a:r>
            <a:r>
              <a:rPr lang="zh-CN" altLang="en-US" dirty="0"/>
              <a:t>，再将其指纹特征进行存储。对于再次出现的信号，依据存储的指纹特征对其进行分类。对比第一种有一个扩展的功能。相对也更难实现。而我们所作的工作就是基于第二种开集识别方式。</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4094817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6</a:t>
            </a:fld>
            <a:endParaRPr lang="zh-CN" altLang="en-US"/>
          </a:p>
        </p:txBody>
      </p:sp>
    </p:spTree>
    <p:extLst>
      <p:ext uri="{BB962C8B-B14F-4D97-AF65-F5344CB8AC3E}">
        <p14:creationId xmlns:p14="http://schemas.microsoft.com/office/powerpoint/2010/main" val="215816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首先看一下整个射频指纹识别过程，主要分为这三步。数据收集、特征提取、分类识别。</a:t>
            </a:r>
            <a:endParaRPr lang="en-US" altLang="zh-CN" dirty="0"/>
          </a:p>
          <a:p>
            <a:r>
              <a:rPr lang="zh-CN" altLang="en-US" dirty="0"/>
              <a:t>具体来说，我们假设基带信号为</a:t>
            </a:r>
            <a:r>
              <a:rPr lang="en-US" altLang="zh-CN" dirty="0"/>
              <a:t>S</a:t>
            </a:r>
            <a:r>
              <a:rPr lang="zh-CN" altLang="en-US" dirty="0"/>
              <a:t>，它在发射机内通过</a:t>
            </a:r>
            <a:r>
              <a:rPr lang="en-US" altLang="zh-CN" dirty="0"/>
              <a:t>IQ</a:t>
            </a:r>
            <a:r>
              <a:rPr lang="zh-CN" altLang="en-US" dirty="0"/>
              <a:t>正交调制、滤波器、功率放大器等叠加上发射机射频指纹，然后再通过信道传输叠加信道噪声，最后接收机接收信号，通过功率放大器，解调器、滤波器叠加上接收机指纹，最终成为我们所收集的信号。</a:t>
            </a:r>
            <a:endParaRPr lang="en-US" altLang="zh-CN" dirty="0"/>
          </a:p>
          <a:p>
            <a:r>
              <a:rPr lang="zh-CN" altLang="en-US" dirty="0"/>
              <a:t>在进行特征提取之前，正常下会对信号做一定的处理，消除部分影响，例如对收集的信号做</a:t>
            </a:r>
            <a:r>
              <a:rPr lang="en-US" altLang="zh-CN" dirty="0"/>
              <a:t>CFO</a:t>
            </a:r>
            <a:r>
              <a:rPr lang="zh-CN" altLang="en-US" dirty="0"/>
              <a:t>估计，消除</a:t>
            </a:r>
            <a:r>
              <a:rPr lang="en-US" altLang="zh-CN" dirty="0"/>
              <a:t>CFO</a:t>
            </a:r>
            <a:r>
              <a:rPr lang="zh-CN" altLang="en-US" dirty="0"/>
              <a:t>，或者对原始信号加高斯噪声进行数据增强，然后使用</a:t>
            </a:r>
            <a:r>
              <a:rPr lang="en-US" altLang="zh-CN" dirty="0"/>
              <a:t>IQ</a:t>
            </a:r>
            <a:r>
              <a:rPr lang="zh-CN" altLang="en-US" dirty="0"/>
              <a:t>样本作为输入  或者 将其映射到某个特定域作为输入，设计损失函数对网络参数进行优化，最终实现正确分类。</a:t>
            </a:r>
            <a:endParaRPr lang="en-US" altLang="zh-CN" dirty="0"/>
          </a:p>
          <a:p>
            <a:endParaRPr lang="en-US" altLang="zh-CN" dirty="0"/>
          </a:p>
          <a:p>
            <a:r>
              <a:rPr lang="zh-CN" altLang="en-US" dirty="0"/>
              <a:t>但是，目前的研究仍存在一些问题，在特征提取阶段没有考虑接收机特征，而且大部分都是用单一特征进行识别，而单一特征很难完全表示出信号本身。</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334511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8</a:t>
            </a:fld>
            <a:endParaRPr lang="zh-CN" altLang="en-US"/>
          </a:p>
        </p:txBody>
      </p:sp>
    </p:spTree>
    <p:extLst>
      <p:ext uri="{BB962C8B-B14F-4D97-AF65-F5344CB8AC3E}">
        <p14:creationId xmlns:p14="http://schemas.microsoft.com/office/powerpoint/2010/main" val="267888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3660304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1.xml"/><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1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0.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78.png"/><Relationship Id="rId9" Type="http://schemas.openxmlformats.org/officeDocument/2006/relationships/image" Target="../media/image84.png"/></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4.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51387" y="4474036"/>
            <a:ext cx="2399513" cy="581057"/>
          </a:xfrm>
          <a:prstGeom prst="rect">
            <a:avLst/>
          </a:prstGeom>
          <a:noFill/>
        </p:spPr>
        <p:txBody>
          <a:bodyPr wrap="square" rtlCol="0">
            <a:spAutoFit/>
          </a:bodyPr>
          <a:lstStyle/>
          <a:p>
            <a:pPr>
              <a:lnSpc>
                <a:spcPct val="15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汇报人：李青壮</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751387" y="5576459"/>
            <a:ext cx="2689225"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a:t>
            </a:r>
          </a:p>
        </p:txBody>
      </p:sp>
      <p:pic>
        <p:nvPicPr>
          <p:cNvPr id="7" name="图片 6">
            <a:extLst>
              <a:ext uri="{FF2B5EF4-FFF2-40B4-BE49-F238E27FC236}">
                <a16:creationId xmlns:a16="http://schemas.microsoft.com/office/drawing/2014/main" id="{AA2F77B9-A672-46D4-AADE-F3D7EBE93B11}"/>
              </a:ext>
            </a:extLst>
          </p:cNvPr>
          <p:cNvPicPr>
            <a:picLocks noChangeAspect="1"/>
          </p:cNvPicPr>
          <p:nvPr/>
        </p:nvPicPr>
        <p:blipFill>
          <a:blip r:embed="rId3"/>
          <a:stretch>
            <a:fillRect/>
          </a:stretch>
        </p:blipFill>
        <p:spPr>
          <a:xfrm>
            <a:off x="11271184" y="219726"/>
            <a:ext cx="581202" cy="583820"/>
          </a:xfrm>
          <a:prstGeom prst="rect">
            <a:avLst/>
          </a:prstGeom>
        </p:spPr>
      </p:pic>
      <p:sp>
        <p:nvSpPr>
          <p:cNvPr id="2" name="文本框 1">
            <a:extLst>
              <a:ext uri="{FF2B5EF4-FFF2-40B4-BE49-F238E27FC236}">
                <a16:creationId xmlns:a16="http://schemas.microsoft.com/office/drawing/2014/main" id="{48D528AF-C128-49A5-A93E-6195114D973A}"/>
              </a:ext>
            </a:extLst>
          </p:cNvPr>
          <p:cNvSpPr txBox="1"/>
          <p:nvPr/>
        </p:nvSpPr>
        <p:spPr>
          <a:xfrm>
            <a:off x="1516861" y="2383964"/>
            <a:ext cx="9158276" cy="646331"/>
          </a:xfrm>
          <a:prstGeom prst="rect">
            <a:avLst/>
          </a:prstGeom>
          <a:noFill/>
        </p:spPr>
        <p:txBody>
          <a:bodyPr wrap="none" rtlCol="0">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cs typeface="+mj-cs"/>
              </a:rPr>
              <a:t>面向发射机</a:t>
            </a:r>
            <a:r>
              <a:rPr lang="en-US" altLang="zh-CN" sz="3600" b="1" dirty="0">
                <a:solidFill>
                  <a:schemeClr val="accent1">
                    <a:lumMod val="50000"/>
                  </a:schemeClr>
                </a:solidFill>
                <a:latin typeface="微软雅黑" panose="020B0503020204020204" pitchFamily="34" charset="-122"/>
                <a:ea typeface="微软雅黑" panose="020B0503020204020204" pitchFamily="34" charset="-122"/>
                <a:cs typeface="+mj-cs"/>
              </a:rPr>
              <a:t>-</a:t>
            </a:r>
            <a:r>
              <a:rPr lang="zh-CN" altLang="en-US" sz="3600" b="1" dirty="0">
                <a:solidFill>
                  <a:schemeClr val="accent1">
                    <a:lumMod val="50000"/>
                  </a:schemeClr>
                </a:solidFill>
                <a:latin typeface="微软雅黑" panose="020B0503020204020204" pitchFamily="34" charset="-122"/>
                <a:ea typeface="微软雅黑" panose="020B0503020204020204" pitchFamily="34" charset="-122"/>
                <a:cs typeface="+mj-cs"/>
              </a:rPr>
              <a:t>接收机对的开放集射频指纹识别</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2272CA7-E62D-4A39-9497-9ED1140AEC07}"/>
              </a:ext>
            </a:extLst>
          </p:cNvPr>
          <p:cNvSpPr>
            <a:spLocks noGrp="1"/>
          </p:cNvSpPr>
          <p:nvPr>
            <p:ph type="sldNum" sz="quarter" idx="10"/>
          </p:nvPr>
        </p:nvSpPr>
        <p:spPr/>
        <p:txBody>
          <a:bodyPr/>
          <a:lstStyle/>
          <a:p>
            <a:fld id="{54B3F8C3-4D34-464E-BB5A-60724E4C6E9F}" type="slidenum">
              <a:rPr lang="zh-CN" altLang="en-US" smtClean="0"/>
              <a:t>10</a:t>
            </a:fld>
            <a:endParaRPr lang="zh-CN" altLang="en-US" dirty="0"/>
          </a:p>
        </p:txBody>
      </p:sp>
      <p:sp>
        <p:nvSpPr>
          <p:cNvPr id="4" name="标题 2">
            <a:extLst>
              <a:ext uri="{FF2B5EF4-FFF2-40B4-BE49-F238E27FC236}">
                <a16:creationId xmlns:a16="http://schemas.microsoft.com/office/drawing/2014/main" id="{BD36D9B6-50FE-4816-BAAA-F36C556C65F5}"/>
              </a:ext>
            </a:extLst>
          </p:cNvPr>
          <p:cNvSpPr>
            <a:spLocks noGrp="1"/>
          </p:cNvSpPr>
          <p:nvPr>
            <p:ph type="title"/>
          </p:nvPr>
        </p:nvSpPr>
        <p:spPr>
          <a:xfrm>
            <a:off x="614680" y="203200"/>
            <a:ext cx="6642100" cy="730249"/>
          </a:xfrm>
        </p:spPr>
        <p:txBody>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cxnSp>
        <p:nvCxnSpPr>
          <p:cNvPr id="442" name="直接箭头连接符 441">
            <a:extLst>
              <a:ext uri="{FF2B5EF4-FFF2-40B4-BE49-F238E27FC236}">
                <a16:creationId xmlns:a16="http://schemas.microsoft.com/office/drawing/2014/main" id="{733E3B99-D5B6-4458-8EBB-127292111572}"/>
              </a:ext>
            </a:extLst>
          </p:cNvPr>
          <p:cNvCxnSpPr>
            <a:cxnSpLocks/>
            <a:stCxn id="281" idx="2"/>
            <a:endCxn id="403" idx="0"/>
          </p:cNvCxnSpPr>
          <p:nvPr/>
        </p:nvCxnSpPr>
        <p:spPr>
          <a:xfrm flipH="1">
            <a:off x="7262010" y="2780332"/>
            <a:ext cx="2770161" cy="1624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1" name="矩形 320">
            <a:extLst>
              <a:ext uri="{FF2B5EF4-FFF2-40B4-BE49-F238E27FC236}">
                <a16:creationId xmlns:a16="http://schemas.microsoft.com/office/drawing/2014/main" id="{C3FFE3BF-6C7D-41EC-B5B2-408DAD5F9A0A}"/>
              </a:ext>
            </a:extLst>
          </p:cNvPr>
          <p:cNvSpPr/>
          <p:nvPr/>
        </p:nvSpPr>
        <p:spPr>
          <a:xfrm>
            <a:off x="4111242" y="985405"/>
            <a:ext cx="7844901" cy="283893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22B1551C-76CD-43F6-990A-8D92F07113A9}"/>
              </a:ext>
            </a:extLst>
          </p:cNvPr>
          <p:cNvSpPr/>
          <p:nvPr/>
        </p:nvSpPr>
        <p:spPr>
          <a:xfrm>
            <a:off x="2997062" y="1557096"/>
            <a:ext cx="333993" cy="1192799"/>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文本框 234">
            <a:extLst>
              <a:ext uri="{FF2B5EF4-FFF2-40B4-BE49-F238E27FC236}">
                <a16:creationId xmlns:a16="http://schemas.microsoft.com/office/drawing/2014/main" id="{B2D1A219-94A1-4BC9-A8D8-88EE740AE5D8}"/>
              </a:ext>
            </a:extLst>
          </p:cNvPr>
          <p:cNvSpPr txBox="1"/>
          <p:nvPr/>
        </p:nvSpPr>
        <p:spPr>
          <a:xfrm flipV="1">
            <a:off x="2958680" y="1690496"/>
            <a:ext cx="400110" cy="884216"/>
          </a:xfrm>
          <a:prstGeom prst="rect">
            <a:avLst/>
          </a:prstGeom>
          <a:noFill/>
        </p:spPr>
        <p:txBody>
          <a:bodyPr vert="eaVert" wrap="none" rtlCol="0">
            <a:spAutoFit/>
          </a:bodyPr>
          <a:lstStyle/>
          <a:p>
            <a:r>
              <a:rPr lang="en-US" altLang="zh-CN" sz="1400" dirty="0">
                <a:latin typeface="微软雅黑" panose="020B0503020204020204" pitchFamily="34" charset="-122"/>
                <a:ea typeface="微软雅黑" panose="020B0503020204020204" pitchFamily="34" charset="-122"/>
              </a:rPr>
              <a:t>RF Signal</a:t>
            </a:r>
            <a:endParaRPr lang="zh-CN" altLang="en-US" sz="1400" dirty="0">
              <a:latin typeface="微软雅黑" panose="020B0503020204020204" pitchFamily="34" charset="-122"/>
              <a:ea typeface="微软雅黑" panose="020B0503020204020204" pitchFamily="34" charset="-122"/>
            </a:endParaRPr>
          </a:p>
        </p:txBody>
      </p:sp>
      <p:sp>
        <p:nvSpPr>
          <p:cNvPr id="236" name="矩形: 圆角 235">
            <a:extLst>
              <a:ext uri="{FF2B5EF4-FFF2-40B4-BE49-F238E27FC236}">
                <a16:creationId xmlns:a16="http://schemas.microsoft.com/office/drawing/2014/main" id="{3BDE0C8E-D29E-4318-891C-C24DD1804897}"/>
              </a:ext>
            </a:extLst>
          </p:cNvPr>
          <p:cNvSpPr/>
          <p:nvPr/>
        </p:nvSpPr>
        <p:spPr>
          <a:xfrm>
            <a:off x="3517807" y="1551414"/>
            <a:ext cx="464243" cy="1192799"/>
          </a:xfrm>
          <a:prstGeom prst="round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7" name="文本框 236">
            <a:extLst>
              <a:ext uri="{FF2B5EF4-FFF2-40B4-BE49-F238E27FC236}">
                <a16:creationId xmlns:a16="http://schemas.microsoft.com/office/drawing/2014/main" id="{1447638D-60B4-400A-AA7E-A75FD7FB782E}"/>
              </a:ext>
            </a:extLst>
          </p:cNvPr>
          <p:cNvSpPr txBox="1"/>
          <p:nvPr/>
        </p:nvSpPr>
        <p:spPr>
          <a:xfrm flipV="1">
            <a:off x="3520898" y="1553548"/>
            <a:ext cx="400110" cy="1179810"/>
          </a:xfrm>
          <a:prstGeom prst="rect">
            <a:avLst/>
          </a:prstGeom>
          <a:noFill/>
        </p:spPr>
        <p:txBody>
          <a:bodyPr vert="eaVert" wrap="none" rtlCol="0">
            <a:spAutoFit/>
          </a:bodyPr>
          <a:lstStyle/>
          <a:p>
            <a:r>
              <a:rPr lang="en-US" altLang="zh-CN" sz="1400" dirty="0">
                <a:latin typeface="微软雅黑" panose="020B0503020204020204" pitchFamily="34" charset="-122"/>
                <a:ea typeface="微软雅黑" panose="020B0503020204020204" pitchFamily="34" charset="-122"/>
              </a:rPr>
              <a:t>Feature Map</a:t>
            </a:r>
            <a:endParaRPr lang="zh-CN" altLang="en-US" sz="1400" dirty="0">
              <a:latin typeface="微软雅黑" panose="020B0503020204020204" pitchFamily="34" charset="-122"/>
              <a:ea typeface="微软雅黑" panose="020B0503020204020204" pitchFamily="34" charset="-122"/>
            </a:endParaRPr>
          </a:p>
        </p:txBody>
      </p:sp>
      <p:sp>
        <p:nvSpPr>
          <p:cNvPr id="238" name="矩形: 圆角 237">
            <a:extLst>
              <a:ext uri="{FF2B5EF4-FFF2-40B4-BE49-F238E27FC236}">
                <a16:creationId xmlns:a16="http://schemas.microsoft.com/office/drawing/2014/main" id="{EB7FD4C3-A8E7-46AE-AD3D-8E6561C9E482}"/>
              </a:ext>
            </a:extLst>
          </p:cNvPr>
          <p:cNvSpPr/>
          <p:nvPr/>
        </p:nvSpPr>
        <p:spPr>
          <a:xfrm>
            <a:off x="4240435" y="1491774"/>
            <a:ext cx="464243" cy="131207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文本框 238">
            <a:extLst>
              <a:ext uri="{FF2B5EF4-FFF2-40B4-BE49-F238E27FC236}">
                <a16:creationId xmlns:a16="http://schemas.microsoft.com/office/drawing/2014/main" id="{EA059A1E-D80F-487A-BD04-36F03931F895}"/>
              </a:ext>
            </a:extLst>
          </p:cNvPr>
          <p:cNvSpPr txBox="1"/>
          <p:nvPr/>
        </p:nvSpPr>
        <p:spPr>
          <a:xfrm flipV="1">
            <a:off x="4226335" y="1442542"/>
            <a:ext cx="492443" cy="1401821"/>
          </a:xfrm>
          <a:prstGeom prst="rect">
            <a:avLst/>
          </a:prstGeom>
          <a:noFill/>
        </p:spPr>
        <p:txBody>
          <a:bodyPr vert="eaVert" wrap="square" rtlCol="0">
            <a:spAutoFit/>
          </a:bodyPr>
          <a:lstStyle/>
          <a:p>
            <a:pPr algn="ctr"/>
            <a:r>
              <a:rPr lang="en-US" altLang="zh-CN" sz="1000" dirty="0">
                <a:latin typeface="微软雅黑" panose="020B0503020204020204" pitchFamily="34" charset="-122"/>
                <a:ea typeface="微软雅黑" panose="020B0503020204020204" pitchFamily="34" charset="-122"/>
              </a:rPr>
              <a:t>CNN (7,7) 64</a:t>
            </a:r>
          </a:p>
          <a:p>
            <a:pPr algn="ctr"/>
            <a:r>
              <a:rPr lang="en-US" altLang="zh-CN" sz="1000" dirty="0">
                <a:latin typeface="微软雅黑" panose="020B0503020204020204" pitchFamily="34" charset="-122"/>
                <a:ea typeface="微软雅黑" panose="020B0503020204020204" pitchFamily="34" charset="-122"/>
              </a:rPr>
              <a:t>Padding=2,stride=3</a:t>
            </a:r>
            <a:endParaRPr lang="zh-CN" altLang="en-US" sz="1000" dirty="0">
              <a:latin typeface="微软雅黑" panose="020B0503020204020204" pitchFamily="34" charset="-122"/>
              <a:ea typeface="微软雅黑" panose="020B0503020204020204" pitchFamily="34" charset="-122"/>
            </a:endParaRPr>
          </a:p>
        </p:txBody>
      </p:sp>
      <p:sp>
        <p:nvSpPr>
          <p:cNvPr id="240" name="矩形: 圆角 239">
            <a:extLst>
              <a:ext uri="{FF2B5EF4-FFF2-40B4-BE49-F238E27FC236}">
                <a16:creationId xmlns:a16="http://schemas.microsoft.com/office/drawing/2014/main" id="{7992FF55-0D74-4F5E-8F68-EE6571421486}"/>
              </a:ext>
            </a:extLst>
          </p:cNvPr>
          <p:cNvSpPr/>
          <p:nvPr/>
        </p:nvSpPr>
        <p:spPr>
          <a:xfrm>
            <a:off x="4953471" y="1492334"/>
            <a:ext cx="482954" cy="131207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1" name="文本框 240">
            <a:extLst>
              <a:ext uri="{FF2B5EF4-FFF2-40B4-BE49-F238E27FC236}">
                <a16:creationId xmlns:a16="http://schemas.microsoft.com/office/drawing/2014/main" id="{842F7ED4-1F32-433F-AF81-3621611B3F6D}"/>
              </a:ext>
            </a:extLst>
          </p:cNvPr>
          <p:cNvSpPr txBox="1"/>
          <p:nvPr/>
        </p:nvSpPr>
        <p:spPr>
          <a:xfrm flipV="1">
            <a:off x="4852970" y="1516563"/>
            <a:ext cx="615553" cy="1311898"/>
          </a:xfrm>
          <a:prstGeom prst="rect">
            <a:avLst/>
          </a:prstGeom>
          <a:noFill/>
        </p:spPr>
        <p:txBody>
          <a:bodyPr vert="eaVert" wrap="none" rtlCol="0">
            <a:spAutoFit/>
          </a:bodyPr>
          <a:lstStyle/>
          <a:p>
            <a:pPr algn="ctr"/>
            <a:r>
              <a:rPr lang="en-US" altLang="zh-CN" sz="1400" dirty="0">
                <a:latin typeface="微软雅黑" panose="020B0503020204020204" pitchFamily="34" charset="-122"/>
                <a:ea typeface="微软雅黑" panose="020B0503020204020204" pitchFamily="34" charset="-122"/>
              </a:rPr>
              <a:t>Batch</a:t>
            </a:r>
          </a:p>
          <a:p>
            <a:pPr algn="ctr"/>
            <a:r>
              <a:rPr lang="en-US" altLang="zh-CN" sz="1400" dirty="0">
                <a:latin typeface="微软雅黑" panose="020B0503020204020204" pitchFamily="34" charset="-122"/>
                <a:ea typeface="微软雅黑" panose="020B0503020204020204" pitchFamily="34" charset="-122"/>
              </a:rPr>
              <a:t>Normalization</a:t>
            </a:r>
            <a:endParaRPr lang="zh-CN" altLang="en-US" sz="1400" dirty="0">
              <a:latin typeface="微软雅黑" panose="020B0503020204020204" pitchFamily="34" charset="-122"/>
              <a:ea typeface="微软雅黑" panose="020B0503020204020204" pitchFamily="34" charset="-122"/>
            </a:endParaRPr>
          </a:p>
        </p:txBody>
      </p:sp>
      <p:sp>
        <p:nvSpPr>
          <p:cNvPr id="243" name="矩形: 圆角 242">
            <a:extLst>
              <a:ext uri="{FF2B5EF4-FFF2-40B4-BE49-F238E27FC236}">
                <a16:creationId xmlns:a16="http://schemas.microsoft.com/office/drawing/2014/main" id="{8263D1FB-3EDE-4AA9-9BE8-11B48A8D9683}"/>
              </a:ext>
            </a:extLst>
          </p:cNvPr>
          <p:cNvSpPr/>
          <p:nvPr/>
        </p:nvSpPr>
        <p:spPr>
          <a:xfrm>
            <a:off x="5701558" y="1550727"/>
            <a:ext cx="333993" cy="119279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4" name="文本框 243">
            <a:extLst>
              <a:ext uri="{FF2B5EF4-FFF2-40B4-BE49-F238E27FC236}">
                <a16:creationId xmlns:a16="http://schemas.microsoft.com/office/drawing/2014/main" id="{AF697F00-EC03-4C80-80EB-4CFD0597EB1A}"/>
              </a:ext>
            </a:extLst>
          </p:cNvPr>
          <p:cNvSpPr txBox="1"/>
          <p:nvPr/>
        </p:nvSpPr>
        <p:spPr>
          <a:xfrm flipV="1">
            <a:off x="5671669" y="1473384"/>
            <a:ext cx="400110" cy="933918"/>
          </a:xfrm>
          <a:prstGeom prst="rect">
            <a:avLst/>
          </a:prstGeom>
          <a:noFill/>
        </p:spPr>
        <p:txBody>
          <a:bodyPr vert="eaVert" wrap="square" rtlCol="0">
            <a:spAutoFit/>
          </a:bodyPr>
          <a:lstStyle/>
          <a:p>
            <a:r>
              <a:rPr lang="en-US" altLang="zh-CN" sz="1400" dirty="0" err="1">
                <a:latin typeface="微软雅黑" panose="020B0503020204020204" pitchFamily="34" charset="-122"/>
                <a:ea typeface="微软雅黑" panose="020B0503020204020204" pitchFamily="34" charset="-122"/>
              </a:rPr>
              <a:t>ReLU</a:t>
            </a:r>
            <a:endParaRPr lang="zh-CN" altLang="en-US" sz="1400" dirty="0">
              <a:latin typeface="微软雅黑" panose="020B0503020204020204" pitchFamily="34" charset="-122"/>
              <a:ea typeface="微软雅黑" panose="020B0503020204020204" pitchFamily="34" charset="-122"/>
            </a:endParaRPr>
          </a:p>
        </p:txBody>
      </p:sp>
      <p:sp>
        <p:nvSpPr>
          <p:cNvPr id="246" name="矩形: 圆角 245">
            <a:extLst>
              <a:ext uri="{FF2B5EF4-FFF2-40B4-BE49-F238E27FC236}">
                <a16:creationId xmlns:a16="http://schemas.microsoft.com/office/drawing/2014/main" id="{28EFFA3A-9993-45EF-99AA-B2C45382EDCF}"/>
              </a:ext>
            </a:extLst>
          </p:cNvPr>
          <p:cNvSpPr/>
          <p:nvPr/>
        </p:nvSpPr>
        <p:spPr>
          <a:xfrm>
            <a:off x="6242827" y="1481016"/>
            <a:ext cx="572925" cy="1337353"/>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7" name="文本框 246">
            <a:extLst>
              <a:ext uri="{FF2B5EF4-FFF2-40B4-BE49-F238E27FC236}">
                <a16:creationId xmlns:a16="http://schemas.microsoft.com/office/drawing/2014/main" id="{1B843BE2-F169-425E-BD2D-16BCEEA5F952}"/>
              </a:ext>
            </a:extLst>
          </p:cNvPr>
          <p:cNvSpPr txBox="1"/>
          <p:nvPr/>
        </p:nvSpPr>
        <p:spPr>
          <a:xfrm flipV="1">
            <a:off x="6303480" y="1099225"/>
            <a:ext cx="492443" cy="2125057"/>
          </a:xfrm>
          <a:prstGeom prst="rect">
            <a:avLst/>
          </a:prstGeom>
          <a:noFill/>
        </p:spPr>
        <p:txBody>
          <a:bodyPr vert="eaVert" wrap="square" rtlCol="0">
            <a:spAutoFit/>
          </a:bodyPr>
          <a:lstStyle/>
          <a:p>
            <a:pPr algn="ctr"/>
            <a:r>
              <a:rPr lang="en-US" altLang="zh-CN" sz="1000" dirty="0">
                <a:latin typeface="微软雅黑" panose="020B0503020204020204" pitchFamily="34" charset="-122"/>
                <a:ea typeface="微软雅黑" panose="020B0503020204020204" pitchFamily="34" charset="-122"/>
              </a:rPr>
              <a:t>Max Pooling (3,3)</a:t>
            </a:r>
          </a:p>
          <a:p>
            <a:pPr algn="ctr"/>
            <a:r>
              <a:rPr lang="en-US" altLang="zh-CN" sz="1000" dirty="0">
                <a:latin typeface="微软雅黑" panose="020B0503020204020204" pitchFamily="34" charset="-122"/>
                <a:ea typeface="微软雅黑" panose="020B0503020204020204" pitchFamily="34" charset="-122"/>
              </a:rPr>
              <a:t>Padding=1, stride=2</a:t>
            </a:r>
            <a:endParaRPr lang="zh-CN" altLang="en-US" sz="1000" dirty="0">
              <a:latin typeface="微软雅黑" panose="020B0503020204020204" pitchFamily="34" charset="-122"/>
              <a:ea typeface="微软雅黑" panose="020B0503020204020204" pitchFamily="34" charset="-122"/>
            </a:endParaRPr>
          </a:p>
        </p:txBody>
      </p:sp>
      <p:cxnSp>
        <p:nvCxnSpPr>
          <p:cNvPr id="262" name="直接箭头连接符 261">
            <a:extLst>
              <a:ext uri="{FF2B5EF4-FFF2-40B4-BE49-F238E27FC236}">
                <a16:creationId xmlns:a16="http://schemas.microsoft.com/office/drawing/2014/main" id="{1E73C73F-9ABF-4232-A915-7AC8FC5EF4E7}"/>
              </a:ext>
            </a:extLst>
          </p:cNvPr>
          <p:cNvCxnSpPr>
            <a:stCxn id="234" idx="3"/>
            <a:endCxn id="236" idx="1"/>
          </p:cNvCxnSpPr>
          <p:nvPr/>
        </p:nvCxnSpPr>
        <p:spPr>
          <a:xfrm flipV="1">
            <a:off x="3331055" y="2147814"/>
            <a:ext cx="186752" cy="5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接箭头连接符 263">
            <a:extLst>
              <a:ext uri="{FF2B5EF4-FFF2-40B4-BE49-F238E27FC236}">
                <a16:creationId xmlns:a16="http://schemas.microsoft.com/office/drawing/2014/main" id="{3A84E675-5700-4A87-8BCF-8007EB7C8D71}"/>
              </a:ext>
            </a:extLst>
          </p:cNvPr>
          <p:cNvCxnSpPr>
            <a:stCxn id="236" idx="3"/>
            <a:endCxn id="238" idx="1"/>
          </p:cNvCxnSpPr>
          <p:nvPr/>
        </p:nvCxnSpPr>
        <p:spPr>
          <a:xfrm>
            <a:off x="3982050" y="2147814"/>
            <a:ext cx="258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a:extLst>
              <a:ext uri="{FF2B5EF4-FFF2-40B4-BE49-F238E27FC236}">
                <a16:creationId xmlns:a16="http://schemas.microsoft.com/office/drawing/2014/main" id="{9B41D277-6510-49BE-86CA-1CBEBE5E139B}"/>
              </a:ext>
            </a:extLst>
          </p:cNvPr>
          <p:cNvCxnSpPr>
            <a:stCxn id="238" idx="3"/>
            <a:endCxn id="240" idx="1"/>
          </p:cNvCxnSpPr>
          <p:nvPr/>
        </p:nvCxnSpPr>
        <p:spPr>
          <a:xfrm>
            <a:off x="4704678" y="2147814"/>
            <a:ext cx="248793" cy="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接箭头连接符 269">
            <a:extLst>
              <a:ext uri="{FF2B5EF4-FFF2-40B4-BE49-F238E27FC236}">
                <a16:creationId xmlns:a16="http://schemas.microsoft.com/office/drawing/2014/main" id="{B7D01D1D-3F90-43A2-99DE-85F1A136EA34}"/>
              </a:ext>
            </a:extLst>
          </p:cNvPr>
          <p:cNvCxnSpPr>
            <a:stCxn id="240" idx="3"/>
            <a:endCxn id="243" idx="1"/>
          </p:cNvCxnSpPr>
          <p:nvPr/>
        </p:nvCxnSpPr>
        <p:spPr>
          <a:xfrm flipV="1">
            <a:off x="5436425" y="2147127"/>
            <a:ext cx="265133" cy="1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118C19E0-7D85-4BE1-BE95-481BEB673DB7}"/>
              </a:ext>
            </a:extLst>
          </p:cNvPr>
          <p:cNvCxnSpPr>
            <a:cxnSpLocks/>
            <a:stCxn id="243" idx="3"/>
            <a:endCxn id="246" idx="1"/>
          </p:cNvCxnSpPr>
          <p:nvPr/>
        </p:nvCxnSpPr>
        <p:spPr>
          <a:xfrm>
            <a:off x="6035551" y="2147127"/>
            <a:ext cx="207276" cy="2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矩形: 圆角 273">
            <a:extLst>
              <a:ext uri="{FF2B5EF4-FFF2-40B4-BE49-F238E27FC236}">
                <a16:creationId xmlns:a16="http://schemas.microsoft.com/office/drawing/2014/main" id="{6114A5F3-CA78-4C14-8801-FEFAB3CC82C4}"/>
              </a:ext>
            </a:extLst>
          </p:cNvPr>
          <p:cNvSpPr/>
          <p:nvPr/>
        </p:nvSpPr>
        <p:spPr>
          <a:xfrm>
            <a:off x="7136433" y="1516563"/>
            <a:ext cx="858895" cy="1260463"/>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6" name="直接箭头连接符 275">
            <a:extLst>
              <a:ext uri="{FF2B5EF4-FFF2-40B4-BE49-F238E27FC236}">
                <a16:creationId xmlns:a16="http://schemas.microsoft.com/office/drawing/2014/main" id="{B1665570-40AD-438D-B842-1FC502561677}"/>
              </a:ext>
            </a:extLst>
          </p:cNvPr>
          <p:cNvCxnSpPr>
            <a:stCxn id="246" idx="3"/>
            <a:endCxn id="274" idx="1"/>
          </p:cNvCxnSpPr>
          <p:nvPr/>
        </p:nvCxnSpPr>
        <p:spPr>
          <a:xfrm flipV="1">
            <a:off x="6815752" y="2146795"/>
            <a:ext cx="320681" cy="2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6363A14D-C326-472E-A9BC-DD876F2E582C}"/>
              </a:ext>
            </a:extLst>
          </p:cNvPr>
          <p:cNvSpPr txBox="1"/>
          <p:nvPr/>
        </p:nvSpPr>
        <p:spPr>
          <a:xfrm flipV="1">
            <a:off x="7254717" y="1547975"/>
            <a:ext cx="615553" cy="1185383"/>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64,stride = 1</a:t>
            </a:r>
            <a:endParaRPr lang="zh-CN" altLang="en-US" sz="1400" dirty="0">
              <a:latin typeface="微软雅黑" panose="020B0503020204020204" pitchFamily="34" charset="-122"/>
              <a:ea typeface="微软雅黑" panose="020B0503020204020204" pitchFamily="34" charset="-122"/>
            </a:endParaRPr>
          </a:p>
        </p:txBody>
      </p:sp>
      <p:sp>
        <p:nvSpPr>
          <p:cNvPr id="279" name="矩形: 圆角 278">
            <a:extLst>
              <a:ext uri="{FF2B5EF4-FFF2-40B4-BE49-F238E27FC236}">
                <a16:creationId xmlns:a16="http://schemas.microsoft.com/office/drawing/2014/main" id="{4D888EA4-5744-4D16-959F-57D89D41A6BE}"/>
              </a:ext>
            </a:extLst>
          </p:cNvPr>
          <p:cNvSpPr/>
          <p:nvPr/>
        </p:nvSpPr>
        <p:spPr>
          <a:xfrm>
            <a:off x="8380625" y="1515701"/>
            <a:ext cx="858895" cy="1260463"/>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文本框 279">
            <a:extLst>
              <a:ext uri="{FF2B5EF4-FFF2-40B4-BE49-F238E27FC236}">
                <a16:creationId xmlns:a16="http://schemas.microsoft.com/office/drawing/2014/main" id="{5BEB1D98-D409-407E-ADF4-7018F005DBA2}"/>
              </a:ext>
            </a:extLst>
          </p:cNvPr>
          <p:cNvSpPr txBox="1"/>
          <p:nvPr/>
        </p:nvSpPr>
        <p:spPr>
          <a:xfrm flipV="1">
            <a:off x="8498909" y="1219812"/>
            <a:ext cx="615553" cy="1512683"/>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128,stride=2</a:t>
            </a:r>
            <a:endParaRPr lang="zh-CN" altLang="en-US" sz="1400" dirty="0">
              <a:latin typeface="微软雅黑" panose="020B0503020204020204" pitchFamily="34" charset="-122"/>
              <a:ea typeface="微软雅黑" panose="020B0503020204020204" pitchFamily="34" charset="-122"/>
            </a:endParaRPr>
          </a:p>
        </p:txBody>
      </p:sp>
      <p:sp>
        <p:nvSpPr>
          <p:cNvPr id="281" name="矩形: 圆角 280">
            <a:extLst>
              <a:ext uri="{FF2B5EF4-FFF2-40B4-BE49-F238E27FC236}">
                <a16:creationId xmlns:a16="http://schemas.microsoft.com/office/drawing/2014/main" id="{50CCA138-5BF1-42CC-A296-B95871896801}"/>
              </a:ext>
            </a:extLst>
          </p:cNvPr>
          <p:cNvSpPr/>
          <p:nvPr/>
        </p:nvSpPr>
        <p:spPr>
          <a:xfrm>
            <a:off x="9602723" y="1519869"/>
            <a:ext cx="858895" cy="1260463"/>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文本框 281">
            <a:extLst>
              <a:ext uri="{FF2B5EF4-FFF2-40B4-BE49-F238E27FC236}">
                <a16:creationId xmlns:a16="http://schemas.microsoft.com/office/drawing/2014/main" id="{D573BC57-380E-47D1-8257-E8357035E804}"/>
              </a:ext>
            </a:extLst>
          </p:cNvPr>
          <p:cNvSpPr txBox="1"/>
          <p:nvPr/>
        </p:nvSpPr>
        <p:spPr>
          <a:xfrm flipV="1">
            <a:off x="9721007" y="1551281"/>
            <a:ext cx="615553" cy="1185383"/>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256,stride=2</a:t>
            </a:r>
            <a:endParaRPr lang="zh-CN" altLang="en-US" sz="1400" dirty="0">
              <a:latin typeface="微软雅黑" panose="020B0503020204020204" pitchFamily="34" charset="-122"/>
              <a:ea typeface="微软雅黑" panose="020B0503020204020204" pitchFamily="34" charset="-122"/>
            </a:endParaRPr>
          </a:p>
        </p:txBody>
      </p:sp>
      <p:cxnSp>
        <p:nvCxnSpPr>
          <p:cNvPr id="284" name="直接箭头连接符 283">
            <a:extLst>
              <a:ext uri="{FF2B5EF4-FFF2-40B4-BE49-F238E27FC236}">
                <a16:creationId xmlns:a16="http://schemas.microsoft.com/office/drawing/2014/main" id="{331A9FEE-912D-4F41-B9F0-810246891D16}"/>
              </a:ext>
            </a:extLst>
          </p:cNvPr>
          <p:cNvCxnSpPr>
            <a:stCxn id="274" idx="3"/>
            <a:endCxn id="279" idx="1"/>
          </p:cNvCxnSpPr>
          <p:nvPr/>
        </p:nvCxnSpPr>
        <p:spPr>
          <a:xfrm flipV="1">
            <a:off x="7995328" y="2145933"/>
            <a:ext cx="385297" cy="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6338BA5E-8E6E-402F-B068-92658F5E8C3B}"/>
              </a:ext>
            </a:extLst>
          </p:cNvPr>
          <p:cNvCxnSpPr>
            <a:stCxn id="279" idx="3"/>
            <a:endCxn id="281" idx="1"/>
          </p:cNvCxnSpPr>
          <p:nvPr/>
        </p:nvCxnSpPr>
        <p:spPr>
          <a:xfrm>
            <a:off x="9239520" y="2145933"/>
            <a:ext cx="363203" cy="4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0" name="矩形: 圆角 289">
            <a:extLst>
              <a:ext uri="{FF2B5EF4-FFF2-40B4-BE49-F238E27FC236}">
                <a16:creationId xmlns:a16="http://schemas.microsoft.com/office/drawing/2014/main" id="{3BE642C8-D6E1-45BA-B13C-7929FE1C55D2}"/>
              </a:ext>
            </a:extLst>
          </p:cNvPr>
          <p:cNvSpPr/>
          <p:nvPr/>
        </p:nvSpPr>
        <p:spPr>
          <a:xfrm>
            <a:off x="10824821" y="1899089"/>
            <a:ext cx="934359" cy="49607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2" name="连接符: 肘形 291">
            <a:extLst>
              <a:ext uri="{FF2B5EF4-FFF2-40B4-BE49-F238E27FC236}">
                <a16:creationId xmlns:a16="http://schemas.microsoft.com/office/drawing/2014/main" id="{F371C5E4-46EB-40BA-AB09-A719F29A163E}"/>
              </a:ext>
            </a:extLst>
          </p:cNvPr>
          <p:cNvCxnSpPr>
            <a:cxnSpLocks/>
            <a:endCxn id="289" idx="1"/>
          </p:cNvCxnSpPr>
          <p:nvPr/>
        </p:nvCxnSpPr>
        <p:spPr>
          <a:xfrm rot="16200000" flipH="1">
            <a:off x="7890186" y="2457714"/>
            <a:ext cx="1359714" cy="76779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6799FA9F-1F8F-431D-9805-FCB065D1ACE9}"/>
              </a:ext>
            </a:extLst>
          </p:cNvPr>
          <p:cNvCxnSpPr>
            <a:cxnSpLocks/>
            <a:endCxn id="289" idx="0"/>
          </p:cNvCxnSpPr>
          <p:nvPr/>
        </p:nvCxnSpPr>
        <p:spPr>
          <a:xfrm>
            <a:off x="9421121" y="2140666"/>
            <a:ext cx="0" cy="11327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0" name="组合 309">
            <a:extLst>
              <a:ext uri="{FF2B5EF4-FFF2-40B4-BE49-F238E27FC236}">
                <a16:creationId xmlns:a16="http://schemas.microsoft.com/office/drawing/2014/main" id="{7188A636-B295-4271-A409-11BA36096902}"/>
              </a:ext>
            </a:extLst>
          </p:cNvPr>
          <p:cNvGrpSpPr/>
          <p:nvPr/>
        </p:nvGrpSpPr>
        <p:grpSpPr>
          <a:xfrm>
            <a:off x="8923644" y="3273432"/>
            <a:ext cx="994952" cy="496073"/>
            <a:chOff x="7953532" y="3700630"/>
            <a:chExt cx="994952" cy="496073"/>
          </a:xfrm>
        </p:grpSpPr>
        <p:sp>
          <p:nvSpPr>
            <p:cNvPr id="289" name="矩形: 圆角 288">
              <a:extLst>
                <a:ext uri="{FF2B5EF4-FFF2-40B4-BE49-F238E27FC236}">
                  <a16:creationId xmlns:a16="http://schemas.microsoft.com/office/drawing/2014/main" id="{C7F04FCE-66F8-4449-9D30-A566F8AF6A9A}"/>
                </a:ext>
              </a:extLst>
            </p:cNvPr>
            <p:cNvSpPr/>
            <p:nvPr/>
          </p:nvSpPr>
          <p:spPr>
            <a:xfrm>
              <a:off x="7983829" y="3700630"/>
              <a:ext cx="934359" cy="49607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864"/>
                </a:solidFill>
              </a:endParaRPr>
            </a:p>
          </p:txBody>
        </p:sp>
        <p:sp>
          <p:nvSpPr>
            <p:cNvPr id="300" name="文本框 299">
              <a:extLst>
                <a:ext uri="{FF2B5EF4-FFF2-40B4-BE49-F238E27FC236}">
                  <a16:creationId xmlns:a16="http://schemas.microsoft.com/office/drawing/2014/main" id="{177A028C-493C-4BCD-80F8-27A304416B44}"/>
                </a:ext>
              </a:extLst>
            </p:cNvPr>
            <p:cNvSpPr txBox="1"/>
            <p:nvPr/>
          </p:nvSpPr>
          <p:spPr>
            <a:xfrm>
              <a:off x="7953532" y="3809179"/>
              <a:ext cx="99495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Attention</a:t>
              </a:r>
              <a:endParaRPr lang="zh-CN" altLang="en-US" sz="1400" dirty="0">
                <a:latin typeface="微软雅黑" panose="020B0503020204020204" pitchFamily="34" charset="-122"/>
                <a:ea typeface="微软雅黑" panose="020B0503020204020204" pitchFamily="34" charset="-122"/>
              </a:endParaRPr>
            </a:p>
          </p:txBody>
        </p:sp>
      </p:grpSp>
      <p:sp>
        <p:nvSpPr>
          <p:cNvPr id="301" name="文本框 300">
            <a:extLst>
              <a:ext uri="{FF2B5EF4-FFF2-40B4-BE49-F238E27FC236}">
                <a16:creationId xmlns:a16="http://schemas.microsoft.com/office/drawing/2014/main" id="{A8B8578E-646C-4460-8AAE-FA9AECFF8C86}"/>
              </a:ext>
            </a:extLst>
          </p:cNvPr>
          <p:cNvSpPr txBox="1"/>
          <p:nvPr/>
        </p:nvSpPr>
        <p:spPr>
          <a:xfrm>
            <a:off x="10781332" y="1993236"/>
            <a:ext cx="102133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Attention</a:t>
            </a:r>
            <a:endParaRPr lang="zh-CN" altLang="en-US" sz="1400" dirty="0">
              <a:latin typeface="微软雅黑" panose="020B0503020204020204" pitchFamily="34" charset="-122"/>
              <a:ea typeface="微软雅黑" panose="020B0503020204020204" pitchFamily="34" charset="-122"/>
            </a:endParaRPr>
          </a:p>
        </p:txBody>
      </p:sp>
      <p:cxnSp>
        <p:nvCxnSpPr>
          <p:cNvPr id="309" name="连接符: 肘形 308">
            <a:extLst>
              <a:ext uri="{FF2B5EF4-FFF2-40B4-BE49-F238E27FC236}">
                <a16:creationId xmlns:a16="http://schemas.microsoft.com/office/drawing/2014/main" id="{CD80503E-8992-4765-9501-D445F67611EC}"/>
              </a:ext>
            </a:extLst>
          </p:cNvPr>
          <p:cNvCxnSpPr>
            <a:stCxn id="300" idx="3"/>
            <a:endCxn id="290" idx="2"/>
          </p:cNvCxnSpPr>
          <p:nvPr/>
        </p:nvCxnSpPr>
        <p:spPr>
          <a:xfrm flipV="1">
            <a:off x="9918596" y="2395162"/>
            <a:ext cx="1373405" cy="114070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5F2AD946-9FDA-44F3-8FC1-4DBFBB50A037}"/>
              </a:ext>
            </a:extLst>
          </p:cNvPr>
          <p:cNvCxnSpPr>
            <a:stCxn id="281" idx="3"/>
            <a:endCxn id="290" idx="1"/>
          </p:cNvCxnSpPr>
          <p:nvPr/>
        </p:nvCxnSpPr>
        <p:spPr>
          <a:xfrm flipV="1">
            <a:off x="10461618" y="2147126"/>
            <a:ext cx="363203" cy="29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2" name="文本框 321">
            <a:extLst>
              <a:ext uri="{FF2B5EF4-FFF2-40B4-BE49-F238E27FC236}">
                <a16:creationId xmlns:a16="http://schemas.microsoft.com/office/drawing/2014/main" id="{B9E6FBA3-48D2-400A-9D1F-B7F1A2945209}"/>
              </a:ext>
            </a:extLst>
          </p:cNvPr>
          <p:cNvSpPr txBox="1"/>
          <p:nvPr/>
        </p:nvSpPr>
        <p:spPr>
          <a:xfrm>
            <a:off x="4284057" y="1035146"/>
            <a:ext cx="1863011" cy="369332"/>
          </a:xfrm>
          <a:prstGeom prst="rect">
            <a:avLst/>
          </a:prstGeom>
          <a:noFill/>
        </p:spPr>
        <p:txBody>
          <a:bodyPr wrap="none" rtlCol="0">
            <a:spAutoFit/>
          </a:bodyPr>
          <a:lstStyle/>
          <a:p>
            <a:r>
              <a:rPr lang="en-US" altLang="zh-CN" dirty="0"/>
              <a:t>Feature Extractor</a:t>
            </a:r>
            <a:endParaRPr lang="zh-CN" altLang="en-US" dirty="0"/>
          </a:p>
        </p:txBody>
      </p:sp>
      <p:grpSp>
        <p:nvGrpSpPr>
          <p:cNvPr id="326" name="组合 325">
            <a:extLst>
              <a:ext uri="{FF2B5EF4-FFF2-40B4-BE49-F238E27FC236}">
                <a16:creationId xmlns:a16="http://schemas.microsoft.com/office/drawing/2014/main" id="{AF1AED06-66F8-49C8-8EF8-667FF529509D}"/>
              </a:ext>
            </a:extLst>
          </p:cNvPr>
          <p:cNvGrpSpPr/>
          <p:nvPr/>
        </p:nvGrpSpPr>
        <p:grpSpPr>
          <a:xfrm>
            <a:off x="2873360" y="4652261"/>
            <a:ext cx="2523683" cy="1684546"/>
            <a:chOff x="564750" y="4607294"/>
            <a:chExt cx="2523683" cy="1684546"/>
          </a:xfrm>
        </p:grpSpPr>
        <p:pic>
          <p:nvPicPr>
            <p:cNvPr id="227" name="图片 226">
              <a:extLst>
                <a:ext uri="{FF2B5EF4-FFF2-40B4-BE49-F238E27FC236}">
                  <a16:creationId xmlns:a16="http://schemas.microsoft.com/office/drawing/2014/main" id="{2901413D-02F4-41AB-9504-6CD2C2A54263}"/>
                </a:ext>
              </a:extLst>
            </p:cNvPr>
            <p:cNvPicPr>
              <a:picLocks noChangeAspect="1"/>
            </p:cNvPicPr>
            <p:nvPr/>
          </p:nvPicPr>
          <p:blipFill>
            <a:blip r:embed="rId2"/>
            <a:srcRect/>
            <a:stretch/>
          </p:blipFill>
          <p:spPr>
            <a:xfrm>
              <a:off x="687920" y="4867379"/>
              <a:ext cx="2325034" cy="1206056"/>
            </a:xfrm>
            <a:prstGeom prst="rect">
              <a:avLst/>
            </a:prstGeom>
          </p:spPr>
        </p:pic>
        <p:sp>
          <p:nvSpPr>
            <p:cNvPr id="323" name="矩形 322">
              <a:extLst>
                <a:ext uri="{FF2B5EF4-FFF2-40B4-BE49-F238E27FC236}">
                  <a16:creationId xmlns:a16="http://schemas.microsoft.com/office/drawing/2014/main" id="{BEA86AC3-6C9F-4E3A-8516-7485737F584F}"/>
                </a:ext>
              </a:extLst>
            </p:cNvPr>
            <p:cNvSpPr/>
            <p:nvPr/>
          </p:nvSpPr>
          <p:spPr>
            <a:xfrm>
              <a:off x="564750" y="4607294"/>
              <a:ext cx="2523683" cy="168454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8" name="直接箭头连接符 327">
            <a:extLst>
              <a:ext uri="{FF2B5EF4-FFF2-40B4-BE49-F238E27FC236}">
                <a16:creationId xmlns:a16="http://schemas.microsoft.com/office/drawing/2014/main" id="{3C3E69B5-9C67-45E7-BD56-A84CBAABCCF3}"/>
              </a:ext>
            </a:extLst>
          </p:cNvPr>
          <p:cNvCxnSpPr>
            <a:cxnSpLocks/>
            <a:stCxn id="274" idx="2"/>
            <a:endCxn id="323" idx="0"/>
          </p:cNvCxnSpPr>
          <p:nvPr/>
        </p:nvCxnSpPr>
        <p:spPr>
          <a:xfrm flipH="1">
            <a:off x="4135202" y="2777026"/>
            <a:ext cx="3430679" cy="1875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EDA6B0C2-7B32-4C63-803A-5D093A43C37B}"/>
              </a:ext>
            </a:extLst>
          </p:cNvPr>
          <p:cNvCxnSpPr>
            <a:cxnSpLocks/>
            <a:stCxn id="279" idx="2"/>
            <a:endCxn id="403" idx="0"/>
          </p:cNvCxnSpPr>
          <p:nvPr/>
        </p:nvCxnSpPr>
        <p:spPr>
          <a:xfrm flipH="1">
            <a:off x="7262010" y="2776164"/>
            <a:ext cx="1548063" cy="16282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4" name="组合 403">
            <a:extLst>
              <a:ext uri="{FF2B5EF4-FFF2-40B4-BE49-F238E27FC236}">
                <a16:creationId xmlns:a16="http://schemas.microsoft.com/office/drawing/2014/main" id="{127C10B7-2EA4-4BDA-9F6B-1B95CD91AEA2}"/>
              </a:ext>
            </a:extLst>
          </p:cNvPr>
          <p:cNvGrpSpPr/>
          <p:nvPr/>
        </p:nvGrpSpPr>
        <p:grpSpPr>
          <a:xfrm>
            <a:off x="5594574" y="4404411"/>
            <a:ext cx="3334871" cy="2136772"/>
            <a:chOff x="4173967" y="4610102"/>
            <a:chExt cx="3334871" cy="2136772"/>
          </a:xfrm>
        </p:grpSpPr>
        <p:grpSp>
          <p:nvGrpSpPr>
            <p:cNvPr id="400" name="组合 399">
              <a:extLst>
                <a:ext uri="{FF2B5EF4-FFF2-40B4-BE49-F238E27FC236}">
                  <a16:creationId xmlns:a16="http://schemas.microsoft.com/office/drawing/2014/main" id="{BD0B2026-2E11-4CC3-AF8A-470A9D051BDC}"/>
                </a:ext>
              </a:extLst>
            </p:cNvPr>
            <p:cNvGrpSpPr/>
            <p:nvPr/>
          </p:nvGrpSpPr>
          <p:grpSpPr>
            <a:xfrm>
              <a:off x="4322777" y="4810448"/>
              <a:ext cx="3066368" cy="1877596"/>
              <a:chOff x="4322777" y="4810448"/>
              <a:chExt cx="3066368" cy="1877596"/>
            </a:xfrm>
          </p:grpSpPr>
          <p:grpSp>
            <p:nvGrpSpPr>
              <p:cNvPr id="337" name="组合 336">
                <a:extLst>
                  <a:ext uri="{FF2B5EF4-FFF2-40B4-BE49-F238E27FC236}">
                    <a16:creationId xmlns:a16="http://schemas.microsoft.com/office/drawing/2014/main" id="{E52E3421-A20E-42CC-8336-AEA52BE7FB74}"/>
                  </a:ext>
                </a:extLst>
              </p:cNvPr>
              <p:cNvGrpSpPr/>
              <p:nvPr/>
            </p:nvGrpSpPr>
            <p:grpSpPr>
              <a:xfrm>
                <a:off x="4551181" y="4810748"/>
                <a:ext cx="454935" cy="1401821"/>
                <a:chOff x="4396764" y="4810748"/>
                <a:chExt cx="454935" cy="1401821"/>
              </a:xfrm>
            </p:grpSpPr>
            <p:sp>
              <p:nvSpPr>
                <p:cNvPr id="335" name="矩形: 圆角 334">
                  <a:extLst>
                    <a:ext uri="{FF2B5EF4-FFF2-40B4-BE49-F238E27FC236}">
                      <a16:creationId xmlns:a16="http://schemas.microsoft.com/office/drawing/2014/main" id="{99CE554F-835A-4403-A70D-58548E71587E}"/>
                    </a:ext>
                  </a:extLst>
                </p:cNvPr>
                <p:cNvSpPr/>
                <p:nvPr/>
              </p:nvSpPr>
              <p:spPr>
                <a:xfrm>
                  <a:off x="4396764" y="4949887"/>
                  <a:ext cx="454935" cy="1123547"/>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文本框 335">
                  <a:extLst>
                    <a:ext uri="{FF2B5EF4-FFF2-40B4-BE49-F238E27FC236}">
                      <a16:creationId xmlns:a16="http://schemas.microsoft.com/office/drawing/2014/main" id="{463A2A78-9DCB-434F-9D62-B88F214ABBC0}"/>
                    </a:ext>
                  </a:extLst>
                </p:cNvPr>
                <p:cNvSpPr txBox="1"/>
                <p:nvPr/>
              </p:nvSpPr>
              <p:spPr>
                <a:xfrm flipV="1">
                  <a:off x="4396764" y="4810748"/>
                  <a:ext cx="430887" cy="1401821"/>
                </a:xfrm>
                <a:prstGeom prst="rect">
                  <a:avLst/>
                </a:prstGeom>
                <a:noFill/>
              </p:spPr>
              <p:txBody>
                <a:bodyPr vert="eaVert" wrap="square" rtlCol="0">
                  <a:spAutoFit/>
                </a:bodyPr>
                <a:lstStyle/>
                <a:p>
                  <a:pPr algn="ctr"/>
                  <a:r>
                    <a:rPr lang="en-US" altLang="zh-CN" sz="800" dirty="0">
                      <a:latin typeface="微软雅黑" panose="020B0503020204020204" pitchFamily="34" charset="-122"/>
                      <a:ea typeface="微软雅黑" panose="020B0503020204020204" pitchFamily="34" charset="-122"/>
                    </a:rPr>
                    <a:t>CNN (3,3) 64</a:t>
                  </a:r>
                </a:p>
                <a:p>
                  <a:pPr algn="ctr"/>
                  <a:r>
                    <a:rPr lang="en-US" altLang="zh-CN" sz="800" dirty="0">
                      <a:latin typeface="微软雅黑" panose="020B0503020204020204" pitchFamily="34" charset="-122"/>
                      <a:ea typeface="微软雅黑" panose="020B0503020204020204" pitchFamily="34" charset="-122"/>
                    </a:rPr>
                    <a:t>Padding=1,stride=2</a:t>
                  </a:r>
                  <a:endParaRPr lang="zh-CN" altLang="en-US" sz="800" dirty="0">
                    <a:latin typeface="微软雅黑" panose="020B0503020204020204" pitchFamily="34" charset="-122"/>
                    <a:ea typeface="微软雅黑" panose="020B0503020204020204" pitchFamily="34" charset="-122"/>
                  </a:endParaRPr>
                </a:p>
              </p:txBody>
            </p:sp>
          </p:grpSp>
          <p:grpSp>
            <p:nvGrpSpPr>
              <p:cNvPr id="343" name="组合 342">
                <a:extLst>
                  <a:ext uri="{FF2B5EF4-FFF2-40B4-BE49-F238E27FC236}">
                    <a16:creationId xmlns:a16="http://schemas.microsoft.com/office/drawing/2014/main" id="{0C51659C-5F7E-4BA9-9B79-4877BE4C5A71}"/>
                  </a:ext>
                </a:extLst>
              </p:cNvPr>
              <p:cNvGrpSpPr/>
              <p:nvPr/>
            </p:nvGrpSpPr>
            <p:grpSpPr>
              <a:xfrm>
                <a:off x="5124972" y="4949887"/>
                <a:ext cx="307777" cy="1123547"/>
                <a:chOff x="5124972" y="4949887"/>
                <a:chExt cx="307777" cy="1123547"/>
              </a:xfrm>
            </p:grpSpPr>
            <p:sp>
              <p:nvSpPr>
                <p:cNvPr id="338" name="矩形: 圆角 337">
                  <a:extLst>
                    <a:ext uri="{FF2B5EF4-FFF2-40B4-BE49-F238E27FC236}">
                      <a16:creationId xmlns:a16="http://schemas.microsoft.com/office/drawing/2014/main" id="{60CF1959-C4D4-45E7-862F-DDC7AEB1A361}"/>
                    </a:ext>
                  </a:extLst>
                </p:cNvPr>
                <p:cNvSpPr/>
                <p:nvPr/>
              </p:nvSpPr>
              <p:spPr>
                <a:xfrm>
                  <a:off x="5174394" y="4949887"/>
                  <a:ext cx="208935" cy="112354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9" name="文本框 338">
                  <a:extLst>
                    <a:ext uri="{FF2B5EF4-FFF2-40B4-BE49-F238E27FC236}">
                      <a16:creationId xmlns:a16="http://schemas.microsoft.com/office/drawing/2014/main" id="{6C79EEE9-B455-4999-B20C-5FDD191C8AB4}"/>
                    </a:ext>
                  </a:extLst>
                </p:cNvPr>
                <p:cNvSpPr txBox="1"/>
                <p:nvPr/>
              </p:nvSpPr>
              <p:spPr>
                <a:xfrm flipV="1">
                  <a:off x="5124972" y="4966959"/>
                  <a:ext cx="307777" cy="1089401"/>
                </a:xfrm>
                <a:prstGeom prst="rect">
                  <a:avLst/>
                </a:prstGeom>
                <a:noFill/>
              </p:spPr>
              <p:txBody>
                <a:bodyPr vert="eaVert" wrap="none" rtlCol="0">
                  <a:spAutoFit/>
                </a:bodyPr>
                <a:lstStyle/>
                <a:p>
                  <a:pPr algn="ctr"/>
                  <a:r>
                    <a:rPr lang="en-US" altLang="zh-CN" sz="800" dirty="0">
                      <a:latin typeface="微软雅黑" panose="020B0503020204020204" pitchFamily="34" charset="-122"/>
                      <a:ea typeface="微软雅黑" panose="020B0503020204020204" pitchFamily="34" charset="-122"/>
                    </a:rPr>
                    <a:t>Batch Normalization</a:t>
                  </a:r>
                  <a:endParaRPr lang="zh-CN" altLang="en-US" sz="800" dirty="0">
                    <a:latin typeface="微软雅黑" panose="020B0503020204020204" pitchFamily="34" charset="-122"/>
                    <a:ea typeface="微软雅黑" panose="020B0503020204020204" pitchFamily="34" charset="-122"/>
                  </a:endParaRPr>
                </a:p>
              </p:txBody>
            </p:sp>
          </p:grpSp>
          <p:grpSp>
            <p:nvGrpSpPr>
              <p:cNvPr id="340" name="组合 339">
                <a:extLst>
                  <a:ext uri="{FF2B5EF4-FFF2-40B4-BE49-F238E27FC236}">
                    <a16:creationId xmlns:a16="http://schemas.microsoft.com/office/drawing/2014/main" id="{1A4188DF-BF51-4B26-9AF0-47627DE38477}"/>
                  </a:ext>
                </a:extLst>
              </p:cNvPr>
              <p:cNvGrpSpPr/>
              <p:nvPr/>
            </p:nvGrpSpPr>
            <p:grpSpPr>
              <a:xfrm>
                <a:off x="5527761" y="4810448"/>
                <a:ext cx="457018" cy="1401821"/>
                <a:chOff x="4394681" y="4810449"/>
                <a:chExt cx="457018" cy="1401821"/>
              </a:xfrm>
            </p:grpSpPr>
            <p:sp>
              <p:nvSpPr>
                <p:cNvPr id="341" name="矩形: 圆角 340">
                  <a:extLst>
                    <a:ext uri="{FF2B5EF4-FFF2-40B4-BE49-F238E27FC236}">
                      <a16:creationId xmlns:a16="http://schemas.microsoft.com/office/drawing/2014/main" id="{1325B9CA-955B-4B41-A753-0AEBB1FD2B0C}"/>
                    </a:ext>
                  </a:extLst>
                </p:cNvPr>
                <p:cNvSpPr/>
                <p:nvPr/>
              </p:nvSpPr>
              <p:spPr>
                <a:xfrm>
                  <a:off x="4396764" y="4949887"/>
                  <a:ext cx="454935" cy="1123547"/>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文本框 341">
                  <a:extLst>
                    <a:ext uri="{FF2B5EF4-FFF2-40B4-BE49-F238E27FC236}">
                      <a16:creationId xmlns:a16="http://schemas.microsoft.com/office/drawing/2014/main" id="{945F3E58-A8A2-490F-8BAF-920610CB9BB7}"/>
                    </a:ext>
                  </a:extLst>
                </p:cNvPr>
                <p:cNvSpPr txBox="1"/>
                <p:nvPr/>
              </p:nvSpPr>
              <p:spPr>
                <a:xfrm flipV="1">
                  <a:off x="4394681" y="4810449"/>
                  <a:ext cx="430887" cy="1401821"/>
                </a:xfrm>
                <a:prstGeom prst="rect">
                  <a:avLst/>
                </a:prstGeom>
                <a:noFill/>
              </p:spPr>
              <p:txBody>
                <a:bodyPr vert="eaVert" wrap="square" rtlCol="0">
                  <a:spAutoFit/>
                </a:bodyPr>
                <a:lstStyle/>
                <a:p>
                  <a:pPr algn="ctr"/>
                  <a:r>
                    <a:rPr lang="en-US" altLang="zh-CN" sz="800" dirty="0">
                      <a:latin typeface="微软雅黑" panose="020B0503020204020204" pitchFamily="34" charset="-122"/>
                      <a:ea typeface="微软雅黑" panose="020B0503020204020204" pitchFamily="34" charset="-122"/>
                    </a:rPr>
                    <a:t>CNN (3,3) 128</a:t>
                  </a:r>
                </a:p>
                <a:p>
                  <a:pPr algn="ctr"/>
                  <a:r>
                    <a:rPr lang="en-US" altLang="zh-CN" sz="800" dirty="0">
                      <a:latin typeface="微软雅黑" panose="020B0503020204020204" pitchFamily="34" charset="-122"/>
                      <a:ea typeface="微软雅黑" panose="020B0503020204020204" pitchFamily="34" charset="-122"/>
                    </a:rPr>
                    <a:t>Padding=1,stride=1</a:t>
                  </a:r>
                  <a:endParaRPr lang="zh-CN" altLang="en-US" sz="800" dirty="0">
                    <a:latin typeface="微软雅黑" panose="020B0503020204020204" pitchFamily="34" charset="-122"/>
                    <a:ea typeface="微软雅黑" panose="020B0503020204020204" pitchFamily="34" charset="-122"/>
                  </a:endParaRPr>
                </a:p>
              </p:txBody>
            </p:sp>
          </p:grpSp>
          <p:grpSp>
            <p:nvGrpSpPr>
              <p:cNvPr id="344" name="组合 343">
                <a:extLst>
                  <a:ext uri="{FF2B5EF4-FFF2-40B4-BE49-F238E27FC236}">
                    <a16:creationId xmlns:a16="http://schemas.microsoft.com/office/drawing/2014/main" id="{C09C4C39-D884-4440-AFD0-4D9A99707D56}"/>
                  </a:ext>
                </a:extLst>
              </p:cNvPr>
              <p:cNvGrpSpPr/>
              <p:nvPr/>
            </p:nvGrpSpPr>
            <p:grpSpPr>
              <a:xfrm>
                <a:off x="6090549" y="4966959"/>
                <a:ext cx="307777" cy="1123547"/>
                <a:chOff x="5124972" y="4949887"/>
                <a:chExt cx="307777" cy="1123547"/>
              </a:xfrm>
            </p:grpSpPr>
            <p:sp>
              <p:nvSpPr>
                <p:cNvPr id="345" name="矩形: 圆角 344">
                  <a:extLst>
                    <a:ext uri="{FF2B5EF4-FFF2-40B4-BE49-F238E27FC236}">
                      <a16:creationId xmlns:a16="http://schemas.microsoft.com/office/drawing/2014/main" id="{CF92F349-7446-4383-B9B7-41F4CBE5F7A1}"/>
                    </a:ext>
                  </a:extLst>
                </p:cNvPr>
                <p:cNvSpPr/>
                <p:nvPr/>
              </p:nvSpPr>
              <p:spPr>
                <a:xfrm>
                  <a:off x="5174394" y="4949887"/>
                  <a:ext cx="208935" cy="112354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6" name="文本框 345">
                  <a:extLst>
                    <a:ext uri="{FF2B5EF4-FFF2-40B4-BE49-F238E27FC236}">
                      <a16:creationId xmlns:a16="http://schemas.microsoft.com/office/drawing/2014/main" id="{C525015A-E1AD-4D98-972D-0450B5CD3DAA}"/>
                    </a:ext>
                  </a:extLst>
                </p:cNvPr>
                <p:cNvSpPr txBox="1"/>
                <p:nvPr/>
              </p:nvSpPr>
              <p:spPr>
                <a:xfrm flipV="1">
                  <a:off x="5124972" y="4966959"/>
                  <a:ext cx="307777" cy="1089401"/>
                </a:xfrm>
                <a:prstGeom prst="rect">
                  <a:avLst/>
                </a:prstGeom>
                <a:noFill/>
              </p:spPr>
              <p:txBody>
                <a:bodyPr vert="eaVert" wrap="none" rtlCol="0">
                  <a:spAutoFit/>
                </a:bodyPr>
                <a:lstStyle/>
                <a:p>
                  <a:pPr algn="ctr"/>
                  <a:r>
                    <a:rPr lang="en-US" altLang="zh-CN" sz="800" dirty="0">
                      <a:latin typeface="微软雅黑" panose="020B0503020204020204" pitchFamily="34" charset="-122"/>
                      <a:ea typeface="微软雅黑" panose="020B0503020204020204" pitchFamily="34" charset="-122"/>
                    </a:rPr>
                    <a:t>Batch Normalization</a:t>
                  </a:r>
                  <a:endParaRPr lang="zh-CN" altLang="en-US" sz="800" dirty="0">
                    <a:latin typeface="微软雅黑" panose="020B0503020204020204" pitchFamily="34" charset="-122"/>
                    <a:ea typeface="微软雅黑" panose="020B0503020204020204" pitchFamily="34" charset="-122"/>
                  </a:endParaRPr>
                </a:p>
              </p:txBody>
            </p:sp>
          </p:grpSp>
          <p:grpSp>
            <p:nvGrpSpPr>
              <p:cNvPr id="348" name="组合 347">
                <a:extLst>
                  <a:ext uri="{FF2B5EF4-FFF2-40B4-BE49-F238E27FC236}">
                    <a16:creationId xmlns:a16="http://schemas.microsoft.com/office/drawing/2014/main" id="{797191B3-ACDA-4346-A312-93D08C35575A}"/>
                  </a:ext>
                </a:extLst>
              </p:cNvPr>
              <p:cNvGrpSpPr/>
              <p:nvPr/>
            </p:nvGrpSpPr>
            <p:grpSpPr>
              <a:xfrm>
                <a:off x="6909240" y="4965820"/>
                <a:ext cx="307777" cy="1123547"/>
                <a:chOff x="5124972" y="4949887"/>
                <a:chExt cx="307777" cy="1123547"/>
              </a:xfrm>
            </p:grpSpPr>
            <p:sp>
              <p:nvSpPr>
                <p:cNvPr id="349" name="矩形: 圆角 348">
                  <a:extLst>
                    <a:ext uri="{FF2B5EF4-FFF2-40B4-BE49-F238E27FC236}">
                      <a16:creationId xmlns:a16="http://schemas.microsoft.com/office/drawing/2014/main" id="{C2A18AFA-83B7-447D-852A-461F10F1C707}"/>
                    </a:ext>
                  </a:extLst>
                </p:cNvPr>
                <p:cNvSpPr/>
                <p:nvPr/>
              </p:nvSpPr>
              <p:spPr>
                <a:xfrm>
                  <a:off x="5174394" y="4949887"/>
                  <a:ext cx="208935" cy="112354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0" name="文本框 349">
                  <a:extLst>
                    <a:ext uri="{FF2B5EF4-FFF2-40B4-BE49-F238E27FC236}">
                      <a16:creationId xmlns:a16="http://schemas.microsoft.com/office/drawing/2014/main" id="{E4B0F333-6027-408D-BB26-196A9F744D47}"/>
                    </a:ext>
                  </a:extLst>
                </p:cNvPr>
                <p:cNvSpPr txBox="1"/>
                <p:nvPr/>
              </p:nvSpPr>
              <p:spPr>
                <a:xfrm flipV="1">
                  <a:off x="5124972" y="5338054"/>
                  <a:ext cx="307777" cy="347211"/>
                </a:xfrm>
                <a:prstGeom prst="rect">
                  <a:avLst/>
                </a:prstGeom>
                <a:noFill/>
              </p:spPr>
              <p:txBody>
                <a:bodyPr vert="eaVert" wrap="none" rtlCol="0">
                  <a:spAutoFit/>
                </a:bodyPr>
                <a:lstStyle/>
                <a:p>
                  <a:pPr algn="ctr"/>
                  <a:r>
                    <a:rPr lang="en-US" altLang="zh-CN" sz="800" dirty="0" err="1">
                      <a:latin typeface="微软雅黑" panose="020B0503020204020204" pitchFamily="34" charset="-122"/>
                      <a:ea typeface="微软雅黑" panose="020B0503020204020204" pitchFamily="34" charset="-122"/>
                    </a:rPr>
                    <a:t>ReLU</a:t>
                  </a:r>
                  <a:endParaRPr lang="zh-CN" altLang="en-US" sz="800" dirty="0">
                    <a:latin typeface="微软雅黑" panose="020B0503020204020204" pitchFamily="34" charset="-122"/>
                    <a:ea typeface="微软雅黑" panose="020B0503020204020204" pitchFamily="34" charset="-122"/>
                  </a:endParaRPr>
                </a:p>
              </p:txBody>
            </p:sp>
          </p:grpSp>
          <p:cxnSp>
            <p:nvCxnSpPr>
              <p:cNvPr id="358" name="直接箭头连接符 357">
                <a:extLst>
                  <a:ext uri="{FF2B5EF4-FFF2-40B4-BE49-F238E27FC236}">
                    <a16:creationId xmlns:a16="http://schemas.microsoft.com/office/drawing/2014/main" id="{BD7D2F07-121B-4C3B-9802-28B80AFF86AE}"/>
                  </a:ext>
                </a:extLst>
              </p:cNvPr>
              <p:cNvCxnSpPr>
                <a:cxnSpLocks/>
              </p:cNvCxnSpPr>
              <p:nvPr/>
            </p:nvCxnSpPr>
            <p:spPr>
              <a:xfrm>
                <a:off x="5023074" y="5511358"/>
                <a:ext cx="151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接箭头连接符 358">
                <a:extLst>
                  <a:ext uri="{FF2B5EF4-FFF2-40B4-BE49-F238E27FC236}">
                    <a16:creationId xmlns:a16="http://schemas.microsoft.com/office/drawing/2014/main" id="{B9482F78-2FCE-4199-88FE-794C3AE6C032}"/>
                  </a:ext>
                </a:extLst>
              </p:cNvPr>
              <p:cNvCxnSpPr>
                <a:cxnSpLocks/>
              </p:cNvCxnSpPr>
              <p:nvPr/>
            </p:nvCxnSpPr>
            <p:spPr>
              <a:xfrm>
                <a:off x="5376441" y="5511358"/>
                <a:ext cx="151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接箭头连接符 359">
                <a:extLst>
                  <a:ext uri="{FF2B5EF4-FFF2-40B4-BE49-F238E27FC236}">
                    <a16:creationId xmlns:a16="http://schemas.microsoft.com/office/drawing/2014/main" id="{08D8E9D3-72B9-41AD-B306-A91FA5E53EF0}"/>
                  </a:ext>
                </a:extLst>
              </p:cNvPr>
              <p:cNvCxnSpPr>
                <a:cxnSpLocks/>
              </p:cNvCxnSpPr>
              <p:nvPr/>
            </p:nvCxnSpPr>
            <p:spPr>
              <a:xfrm>
                <a:off x="5984779" y="5511358"/>
                <a:ext cx="151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直接箭头连接符 360">
                <a:extLst>
                  <a:ext uri="{FF2B5EF4-FFF2-40B4-BE49-F238E27FC236}">
                    <a16:creationId xmlns:a16="http://schemas.microsoft.com/office/drawing/2014/main" id="{563D4654-C3F2-4EBB-B1E6-AA0AEEE74B1D}"/>
                  </a:ext>
                </a:extLst>
              </p:cNvPr>
              <p:cNvCxnSpPr>
                <a:cxnSpLocks/>
              </p:cNvCxnSpPr>
              <p:nvPr/>
            </p:nvCxnSpPr>
            <p:spPr>
              <a:xfrm>
                <a:off x="6371813" y="5511358"/>
                <a:ext cx="151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直接箭头连接符 362">
                <a:extLst>
                  <a:ext uri="{FF2B5EF4-FFF2-40B4-BE49-F238E27FC236}">
                    <a16:creationId xmlns:a16="http://schemas.microsoft.com/office/drawing/2014/main" id="{BF688B82-1966-42E1-9C0C-CFA906980267}"/>
                  </a:ext>
                </a:extLst>
              </p:cNvPr>
              <p:cNvCxnSpPr>
                <a:cxnSpLocks/>
              </p:cNvCxnSpPr>
              <p:nvPr/>
            </p:nvCxnSpPr>
            <p:spPr>
              <a:xfrm>
                <a:off x="4322777" y="5513148"/>
                <a:ext cx="2215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4" name="矩形: 圆角 363">
                <a:extLst>
                  <a:ext uri="{FF2B5EF4-FFF2-40B4-BE49-F238E27FC236}">
                    <a16:creationId xmlns:a16="http://schemas.microsoft.com/office/drawing/2014/main" id="{90F78A16-3644-45A2-B250-903556934290}"/>
                  </a:ext>
                </a:extLst>
              </p:cNvPr>
              <p:cNvSpPr/>
              <p:nvPr/>
            </p:nvSpPr>
            <p:spPr>
              <a:xfrm>
                <a:off x="5006117" y="6176288"/>
                <a:ext cx="1005852" cy="47851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6" name="连接符: 肘形 365">
                <a:extLst>
                  <a:ext uri="{FF2B5EF4-FFF2-40B4-BE49-F238E27FC236}">
                    <a16:creationId xmlns:a16="http://schemas.microsoft.com/office/drawing/2014/main" id="{4E8C0EC8-146A-4A3D-8351-4014F1F232EE}"/>
                  </a:ext>
                </a:extLst>
              </p:cNvPr>
              <p:cNvCxnSpPr>
                <a:cxnSpLocks/>
                <a:endCxn id="364" idx="1"/>
              </p:cNvCxnSpPr>
              <p:nvPr/>
            </p:nvCxnSpPr>
            <p:spPr>
              <a:xfrm rot="16200000" flipH="1">
                <a:off x="4256282" y="5665709"/>
                <a:ext cx="904188" cy="5954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直接箭头连接符 367">
                <a:extLst>
                  <a:ext uri="{FF2B5EF4-FFF2-40B4-BE49-F238E27FC236}">
                    <a16:creationId xmlns:a16="http://schemas.microsoft.com/office/drawing/2014/main" id="{AC02A523-D799-4738-9A8D-7CEF0B1FDE88}"/>
                  </a:ext>
                </a:extLst>
              </p:cNvPr>
              <p:cNvCxnSpPr>
                <a:cxnSpLocks/>
              </p:cNvCxnSpPr>
              <p:nvPr/>
            </p:nvCxnSpPr>
            <p:spPr>
              <a:xfrm>
                <a:off x="7167597" y="5511357"/>
                <a:ext cx="2215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连接符: 肘形 369">
                <a:extLst>
                  <a:ext uri="{FF2B5EF4-FFF2-40B4-BE49-F238E27FC236}">
                    <a16:creationId xmlns:a16="http://schemas.microsoft.com/office/drawing/2014/main" id="{BA3C27FB-A9DC-4D7A-BA6D-7C6CE3551AB5}"/>
                  </a:ext>
                </a:extLst>
              </p:cNvPr>
              <p:cNvCxnSpPr>
                <a:cxnSpLocks/>
                <a:stCxn id="364" idx="3"/>
                <a:endCxn id="374" idx="4"/>
              </p:cNvCxnSpPr>
              <p:nvPr/>
            </p:nvCxnSpPr>
            <p:spPr>
              <a:xfrm flipV="1">
                <a:off x="6011969" y="5641400"/>
                <a:ext cx="648303" cy="77414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6" name="组合 385">
                <a:extLst>
                  <a:ext uri="{FF2B5EF4-FFF2-40B4-BE49-F238E27FC236}">
                    <a16:creationId xmlns:a16="http://schemas.microsoft.com/office/drawing/2014/main" id="{BC15A569-CF50-48B0-AB99-833F50D6AD49}"/>
                  </a:ext>
                </a:extLst>
              </p:cNvPr>
              <p:cNvGrpSpPr/>
              <p:nvPr/>
            </p:nvGrpSpPr>
            <p:grpSpPr>
              <a:xfrm>
                <a:off x="6530229" y="5381315"/>
                <a:ext cx="260085" cy="260085"/>
                <a:chOff x="9154758" y="4607294"/>
                <a:chExt cx="260085" cy="260085"/>
              </a:xfrm>
            </p:grpSpPr>
            <p:sp>
              <p:nvSpPr>
                <p:cNvPr id="374" name="椭圆 373">
                  <a:extLst>
                    <a:ext uri="{FF2B5EF4-FFF2-40B4-BE49-F238E27FC236}">
                      <a16:creationId xmlns:a16="http://schemas.microsoft.com/office/drawing/2014/main" id="{1B0D113C-2C44-4C55-A0A8-839D2843CDED}"/>
                    </a:ext>
                  </a:extLst>
                </p:cNvPr>
                <p:cNvSpPr/>
                <p:nvPr/>
              </p:nvSpPr>
              <p:spPr>
                <a:xfrm>
                  <a:off x="9154758" y="4607294"/>
                  <a:ext cx="260085" cy="2600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2" name="直接连接符 381">
                  <a:extLst>
                    <a:ext uri="{FF2B5EF4-FFF2-40B4-BE49-F238E27FC236}">
                      <a16:creationId xmlns:a16="http://schemas.microsoft.com/office/drawing/2014/main" id="{C2C713C0-8CA9-4D26-AD02-2B5E3C8838DB}"/>
                    </a:ext>
                  </a:extLst>
                </p:cNvPr>
                <p:cNvCxnSpPr>
                  <a:cxnSpLocks/>
                  <a:stCxn id="374" idx="2"/>
                  <a:endCxn id="374" idx="6"/>
                </p:cNvCxnSpPr>
                <p:nvPr/>
              </p:nvCxnSpPr>
              <p:spPr>
                <a:xfrm>
                  <a:off x="9154758" y="4737337"/>
                  <a:ext cx="260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直接连接符 384">
                  <a:extLst>
                    <a:ext uri="{FF2B5EF4-FFF2-40B4-BE49-F238E27FC236}">
                      <a16:creationId xmlns:a16="http://schemas.microsoft.com/office/drawing/2014/main" id="{ED283494-ED63-4BD7-A8C8-EDDA5592EA54}"/>
                    </a:ext>
                  </a:extLst>
                </p:cNvPr>
                <p:cNvCxnSpPr>
                  <a:stCxn id="374" idx="0"/>
                  <a:endCxn id="374" idx="4"/>
                </p:cNvCxnSpPr>
                <p:nvPr/>
              </p:nvCxnSpPr>
              <p:spPr>
                <a:xfrm>
                  <a:off x="9284801" y="4607294"/>
                  <a:ext cx="0" cy="260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8" name="直接箭头连接符 387">
                <a:extLst>
                  <a:ext uri="{FF2B5EF4-FFF2-40B4-BE49-F238E27FC236}">
                    <a16:creationId xmlns:a16="http://schemas.microsoft.com/office/drawing/2014/main" id="{79B3FF7E-8C6F-4725-906D-2F61A67C8C2E}"/>
                  </a:ext>
                </a:extLst>
              </p:cNvPr>
              <p:cNvCxnSpPr>
                <a:cxnSpLocks/>
              </p:cNvCxnSpPr>
              <p:nvPr/>
            </p:nvCxnSpPr>
            <p:spPr>
              <a:xfrm>
                <a:off x="6803917" y="5513147"/>
                <a:ext cx="1513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2" name="文本框 391">
                <a:extLst>
                  <a:ext uri="{FF2B5EF4-FFF2-40B4-BE49-F238E27FC236}">
                    <a16:creationId xmlns:a16="http://schemas.microsoft.com/office/drawing/2014/main" id="{633E6229-BA1E-4ABD-9A13-58E710F30EBB}"/>
                  </a:ext>
                </a:extLst>
              </p:cNvPr>
              <p:cNvSpPr txBox="1"/>
              <p:nvPr/>
            </p:nvSpPr>
            <p:spPr>
              <a:xfrm rot="5400000" flipV="1">
                <a:off x="5312317" y="5633895"/>
                <a:ext cx="430887" cy="1401821"/>
              </a:xfrm>
              <a:prstGeom prst="rect">
                <a:avLst/>
              </a:prstGeom>
              <a:noFill/>
            </p:spPr>
            <p:txBody>
              <a:bodyPr vert="eaVert" wrap="square" rtlCol="0">
                <a:spAutoFit/>
              </a:bodyPr>
              <a:lstStyle/>
              <a:p>
                <a:pPr algn="ctr"/>
                <a:r>
                  <a:rPr lang="en-US" altLang="zh-CN" sz="800" dirty="0">
                    <a:latin typeface="微软雅黑" panose="020B0503020204020204" pitchFamily="34" charset="-122"/>
                    <a:ea typeface="微软雅黑" panose="020B0503020204020204" pitchFamily="34" charset="-122"/>
                  </a:rPr>
                  <a:t>CNN (1,1) 128</a:t>
                </a:r>
              </a:p>
              <a:p>
                <a:pPr algn="ctr"/>
                <a:r>
                  <a:rPr lang="en-US" altLang="zh-CN" sz="800" dirty="0">
                    <a:latin typeface="微软雅黑" panose="020B0503020204020204" pitchFamily="34" charset="-122"/>
                    <a:ea typeface="微软雅黑" panose="020B0503020204020204" pitchFamily="34" charset="-122"/>
                  </a:rPr>
                  <a:t>Padding=0,stride=2</a:t>
                </a:r>
                <a:endParaRPr lang="zh-CN" altLang="en-US" sz="800" dirty="0">
                  <a:latin typeface="微软雅黑" panose="020B0503020204020204" pitchFamily="34" charset="-122"/>
                  <a:ea typeface="微软雅黑" panose="020B0503020204020204" pitchFamily="34" charset="-122"/>
                </a:endParaRPr>
              </a:p>
            </p:txBody>
          </p:sp>
          <p:sp>
            <p:nvSpPr>
              <p:cNvPr id="397" name="文本框 396">
                <a:extLst>
                  <a:ext uri="{FF2B5EF4-FFF2-40B4-BE49-F238E27FC236}">
                    <a16:creationId xmlns:a16="http://schemas.microsoft.com/office/drawing/2014/main" id="{4BFB027D-0A76-44A9-81D7-79711DE24E79}"/>
                  </a:ext>
                </a:extLst>
              </p:cNvPr>
              <p:cNvSpPr txBox="1"/>
              <p:nvPr/>
            </p:nvSpPr>
            <p:spPr>
              <a:xfrm rot="5400000" flipV="1">
                <a:off x="5361850" y="5989455"/>
                <a:ext cx="307777" cy="1089401"/>
              </a:xfrm>
              <a:prstGeom prst="rect">
                <a:avLst/>
              </a:prstGeom>
              <a:noFill/>
            </p:spPr>
            <p:txBody>
              <a:bodyPr vert="eaVert" wrap="none" rtlCol="0">
                <a:spAutoFit/>
              </a:bodyPr>
              <a:lstStyle/>
              <a:p>
                <a:pPr algn="ctr"/>
                <a:r>
                  <a:rPr lang="en-US" altLang="zh-CN" sz="800" dirty="0">
                    <a:latin typeface="微软雅黑" panose="020B0503020204020204" pitchFamily="34" charset="-122"/>
                    <a:ea typeface="微软雅黑" panose="020B0503020204020204" pitchFamily="34" charset="-122"/>
                  </a:rPr>
                  <a:t>Batch Normalization</a:t>
                </a:r>
                <a:endParaRPr lang="zh-CN" altLang="en-US" sz="800" dirty="0">
                  <a:latin typeface="微软雅黑" panose="020B0503020204020204" pitchFamily="34" charset="-122"/>
                  <a:ea typeface="微软雅黑" panose="020B0503020204020204" pitchFamily="34" charset="-122"/>
                </a:endParaRPr>
              </a:p>
            </p:txBody>
          </p:sp>
        </p:grpSp>
        <p:sp>
          <p:nvSpPr>
            <p:cNvPr id="403" name="矩形 402">
              <a:extLst>
                <a:ext uri="{FF2B5EF4-FFF2-40B4-BE49-F238E27FC236}">
                  <a16:creationId xmlns:a16="http://schemas.microsoft.com/office/drawing/2014/main" id="{B25024CF-BAC1-41EE-A996-A3BD2C3AFFE4}"/>
                </a:ext>
              </a:extLst>
            </p:cNvPr>
            <p:cNvSpPr/>
            <p:nvPr/>
          </p:nvSpPr>
          <p:spPr>
            <a:xfrm>
              <a:off x="4173967" y="4610102"/>
              <a:ext cx="3334871" cy="213677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4" name="直接箭头连接符 443">
            <a:extLst>
              <a:ext uri="{FF2B5EF4-FFF2-40B4-BE49-F238E27FC236}">
                <a16:creationId xmlns:a16="http://schemas.microsoft.com/office/drawing/2014/main" id="{47D5935F-1648-41FE-9966-746CE9C366B5}"/>
              </a:ext>
            </a:extLst>
          </p:cNvPr>
          <p:cNvCxnSpPr>
            <a:cxnSpLocks/>
          </p:cNvCxnSpPr>
          <p:nvPr/>
        </p:nvCxnSpPr>
        <p:spPr>
          <a:xfrm>
            <a:off x="10161650" y="3919535"/>
            <a:ext cx="0" cy="144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接箭头连接符 444">
            <a:extLst>
              <a:ext uri="{FF2B5EF4-FFF2-40B4-BE49-F238E27FC236}">
                <a16:creationId xmlns:a16="http://schemas.microsoft.com/office/drawing/2014/main" id="{02ADA4A4-39DC-4B90-A186-493567D91457}"/>
              </a:ext>
            </a:extLst>
          </p:cNvPr>
          <p:cNvCxnSpPr>
            <a:cxnSpLocks/>
          </p:cNvCxnSpPr>
          <p:nvPr/>
        </p:nvCxnSpPr>
        <p:spPr>
          <a:xfrm>
            <a:off x="11435768" y="3918489"/>
            <a:ext cx="0" cy="140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6" name="矩形 445">
            <a:extLst>
              <a:ext uri="{FF2B5EF4-FFF2-40B4-BE49-F238E27FC236}">
                <a16:creationId xmlns:a16="http://schemas.microsoft.com/office/drawing/2014/main" id="{FBDD2A02-FF96-40D7-8E9A-FAF56498F116}"/>
              </a:ext>
            </a:extLst>
          </p:cNvPr>
          <p:cNvSpPr/>
          <p:nvPr/>
        </p:nvSpPr>
        <p:spPr>
          <a:xfrm>
            <a:off x="9926993" y="4074216"/>
            <a:ext cx="494556" cy="36278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 name="文本框 446">
            <a:extLst>
              <a:ext uri="{FF2B5EF4-FFF2-40B4-BE49-F238E27FC236}">
                <a16:creationId xmlns:a16="http://schemas.microsoft.com/office/drawing/2014/main" id="{B96F878E-3E8D-4FCB-B32A-3C0CF11D4D67}"/>
              </a:ext>
            </a:extLst>
          </p:cNvPr>
          <p:cNvSpPr txBox="1"/>
          <p:nvPr/>
        </p:nvSpPr>
        <p:spPr>
          <a:xfrm>
            <a:off x="9837809" y="4107820"/>
            <a:ext cx="655318" cy="338554"/>
          </a:xfrm>
          <a:prstGeom prst="rect">
            <a:avLst/>
          </a:prstGeom>
          <a:noFill/>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Up/down</a:t>
            </a:r>
          </a:p>
          <a:p>
            <a:pPr algn="ctr"/>
            <a:r>
              <a:rPr lang="en-US" altLang="zh-CN" sz="800" dirty="0">
                <a:latin typeface="微软雅黑" panose="020B0503020204020204" pitchFamily="34" charset="-122"/>
                <a:ea typeface="微软雅黑" panose="020B0503020204020204" pitchFamily="34" charset="-122"/>
              </a:rPr>
              <a:t> sample</a:t>
            </a:r>
            <a:endParaRPr lang="zh-CN" altLang="en-US" sz="800" dirty="0">
              <a:latin typeface="微软雅黑" panose="020B0503020204020204" pitchFamily="34" charset="-122"/>
              <a:ea typeface="微软雅黑" panose="020B0503020204020204" pitchFamily="34" charset="-122"/>
            </a:endParaRPr>
          </a:p>
        </p:txBody>
      </p:sp>
      <p:grpSp>
        <p:nvGrpSpPr>
          <p:cNvPr id="448" name="组合 447">
            <a:extLst>
              <a:ext uri="{FF2B5EF4-FFF2-40B4-BE49-F238E27FC236}">
                <a16:creationId xmlns:a16="http://schemas.microsoft.com/office/drawing/2014/main" id="{22AC24C9-D8F8-4F03-ADF8-65EC75C216AE}"/>
              </a:ext>
            </a:extLst>
          </p:cNvPr>
          <p:cNvGrpSpPr/>
          <p:nvPr/>
        </p:nvGrpSpPr>
        <p:grpSpPr>
          <a:xfrm>
            <a:off x="10661897" y="4404411"/>
            <a:ext cx="212998" cy="212998"/>
            <a:chOff x="6756423" y="4712452"/>
            <a:chExt cx="212998" cy="212998"/>
          </a:xfrm>
        </p:grpSpPr>
        <p:sp>
          <p:nvSpPr>
            <p:cNvPr id="503" name="椭圆 502">
              <a:extLst>
                <a:ext uri="{FF2B5EF4-FFF2-40B4-BE49-F238E27FC236}">
                  <a16:creationId xmlns:a16="http://schemas.microsoft.com/office/drawing/2014/main" id="{A27A7C0B-17CA-459A-9E7C-17FAB2F01AE6}"/>
                </a:ext>
              </a:extLst>
            </p:cNvPr>
            <p:cNvSpPr/>
            <p:nvPr/>
          </p:nvSpPr>
          <p:spPr>
            <a:xfrm>
              <a:off x="6756423" y="4712452"/>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4" name="直接连接符 503">
              <a:extLst>
                <a:ext uri="{FF2B5EF4-FFF2-40B4-BE49-F238E27FC236}">
                  <a16:creationId xmlns:a16="http://schemas.microsoft.com/office/drawing/2014/main" id="{214A84D8-C2F7-439C-B757-9C0AD6E6312A}"/>
                </a:ext>
              </a:extLst>
            </p:cNvPr>
            <p:cNvCxnSpPr>
              <a:stCxn id="503" idx="0"/>
              <a:endCxn id="503" idx="4"/>
            </p:cNvCxnSpPr>
            <p:nvPr/>
          </p:nvCxnSpPr>
          <p:spPr>
            <a:xfrm>
              <a:off x="6862922" y="4712452"/>
              <a:ext cx="0" cy="212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直接连接符 504">
              <a:extLst>
                <a:ext uri="{FF2B5EF4-FFF2-40B4-BE49-F238E27FC236}">
                  <a16:creationId xmlns:a16="http://schemas.microsoft.com/office/drawing/2014/main" id="{09E90AFA-30DC-4D04-885B-2A7DE96E54DD}"/>
                </a:ext>
              </a:extLst>
            </p:cNvPr>
            <p:cNvCxnSpPr>
              <a:stCxn id="503" idx="2"/>
              <a:endCxn id="503" idx="6"/>
            </p:cNvCxnSpPr>
            <p:nvPr/>
          </p:nvCxnSpPr>
          <p:spPr>
            <a:xfrm>
              <a:off x="6756423" y="4818951"/>
              <a:ext cx="212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9" name="矩形 448">
            <a:extLst>
              <a:ext uri="{FF2B5EF4-FFF2-40B4-BE49-F238E27FC236}">
                <a16:creationId xmlns:a16="http://schemas.microsoft.com/office/drawing/2014/main" id="{38650922-C063-449D-8E7E-7AE855AB7FDA}"/>
              </a:ext>
            </a:extLst>
          </p:cNvPr>
          <p:cNvSpPr/>
          <p:nvPr/>
        </p:nvSpPr>
        <p:spPr>
          <a:xfrm>
            <a:off x="11180625" y="4067617"/>
            <a:ext cx="494556" cy="36278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0" name="文本框 449">
            <a:extLst>
              <a:ext uri="{FF2B5EF4-FFF2-40B4-BE49-F238E27FC236}">
                <a16:creationId xmlns:a16="http://schemas.microsoft.com/office/drawing/2014/main" id="{94214382-9C96-4967-B6C3-FB4BAAEC1145}"/>
              </a:ext>
            </a:extLst>
          </p:cNvPr>
          <p:cNvSpPr txBox="1"/>
          <p:nvPr/>
        </p:nvSpPr>
        <p:spPr>
          <a:xfrm>
            <a:off x="11091441" y="4101221"/>
            <a:ext cx="655318" cy="338554"/>
          </a:xfrm>
          <a:prstGeom prst="rect">
            <a:avLst/>
          </a:prstGeom>
          <a:noFill/>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Up/down</a:t>
            </a:r>
          </a:p>
          <a:p>
            <a:pPr algn="ctr"/>
            <a:r>
              <a:rPr lang="en-US" altLang="zh-CN" sz="800" dirty="0">
                <a:latin typeface="微软雅黑" panose="020B0503020204020204" pitchFamily="34" charset="-122"/>
                <a:ea typeface="微软雅黑" panose="020B0503020204020204" pitchFamily="34" charset="-122"/>
              </a:rPr>
              <a:t> sample</a:t>
            </a:r>
            <a:endParaRPr lang="zh-CN" altLang="en-US" sz="800" dirty="0">
              <a:latin typeface="微软雅黑" panose="020B0503020204020204" pitchFamily="34" charset="-122"/>
              <a:ea typeface="微软雅黑" panose="020B0503020204020204" pitchFamily="34" charset="-122"/>
            </a:endParaRPr>
          </a:p>
        </p:txBody>
      </p:sp>
      <p:cxnSp>
        <p:nvCxnSpPr>
          <p:cNvPr id="451" name="连接符: 肘形 450">
            <a:extLst>
              <a:ext uri="{FF2B5EF4-FFF2-40B4-BE49-F238E27FC236}">
                <a16:creationId xmlns:a16="http://schemas.microsoft.com/office/drawing/2014/main" id="{C7A3AB43-F976-4A7F-B560-2808DF90B4DD}"/>
              </a:ext>
            </a:extLst>
          </p:cNvPr>
          <p:cNvCxnSpPr>
            <a:stCxn id="447" idx="2"/>
            <a:endCxn id="503" idx="2"/>
          </p:cNvCxnSpPr>
          <p:nvPr/>
        </p:nvCxnSpPr>
        <p:spPr>
          <a:xfrm rot="16200000" flipH="1">
            <a:off x="10381414" y="4230427"/>
            <a:ext cx="64536" cy="49642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连接符: 肘形 451">
            <a:extLst>
              <a:ext uri="{FF2B5EF4-FFF2-40B4-BE49-F238E27FC236}">
                <a16:creationId xmlns:a16="http://schemas.microsoft.com/office/drawing/2014/main" id="{2BFEFAA6-1EB1-4907-8B61-36F8E33C62A4}"/>
              </a:ext>
            </a:extLst>
          </p:cNvPr>
          <p:cNvCxnSpPr>
            <a:stCxn id="450" idx="2"/>
            <a:endCxn id="503" idx="6"/>
          </p:cNvCxnSpPr>
          <p:nvPr/>
        </p:nvCxnSpPr>
        <p:spPr>
          <a:xfrm rot="5400000">
            <a:off x="11111431" y="4203240"/>
            <a:ext cx="71135" cy="54420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3" name="矩形 452">
            <a:extLst>
              <a:ext uri="{FF2B5EF4-FFF2-40B4-BE49-F238E27FC236}">
                <a16:creationId xmlns:a16="http://schemas.microsoft.com/office/drawing/2014/main" id="{178BB090-9242-44A5-8AD7-DD060831E08F}"/>
              </a:ext>
            </a:extLst>
          </p:cNvPr>
          <p:cNvSpPr/>
          <p:nvPr/>
        </p:nvSpPr>
        <p:spPr>
          <a:xfrm>
            <a:off x="9977474" y="4856773"/>
            <a:ext cx="515653" cy="260407"/>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4" name="矩形 453">
            <a:extLst>
              <a:ext uri="{FF2B5EF4-FFF2-40B4-BE49-F238E27FC236}">
                <a16:creationId xmlns:a16="http://schemas.microsoft.com/office/drawing/2014/main" id="{33CB7C37-548B-4CC3-9540-3317DAC39CF1}"/>
              </a:ext>
            </a:extLst>
          </p:cNvPr>
          <p:cNvSpPr/>
          <p:nvPr/>
        </p:nvSpPr>
        <p:spPr>
          <a:xfrm>
            <a:off x="11062447" y="4903854"/>
            <a:ext cx="515653" cy="188382"/>
          </a:xfrm>
          <a:prstGeom prst="rect">
            <a:avLst/>
          </a:prstGeom>
          <a:solidFill>
            <a:srgbClr val="DEEB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5" name="组合 454">
            <a:extLst>
              <a:ext uri="{FF2B5EF4-FFF2-40B4-BE49-F238E27FC236}">
                <a16:creationId xmlns:a16="http://schemas.microsoft.com/office/drawing/2014/main" id="{885FBD4C-3BDD-4758-ACE9-60A1DBFDCD32}"/>
              </a:ext>
            </a:extLst>
          </p:cNvPr>
          <p:cNvGrpSpPr/>
          <p:nvPr/>
        </p:nvGrpSpPr>
        <p:grpSpPr>
          <a:xfrm>
            <a:off x="10661897" y="5499464"/>
            <a:ext cx="212998" cy="212998"/>
            <a:chOff x="6756423" y="5880801"/>
            <a:chExt cx="212998" cy="212998"/>
          </a:xfrm>
        </p:grpSpPr>
        <p:sp>
          <p:nvSpPr>
            <p:cNvPr id="500" name="椭圆 499">
              <a:extLst>
                <a:ext uri="{FF2B5EF4-FFF2-40B4-BE49-F238E27FC236}">
                  <a16:creationId xmlns:a16="http://schemas.microsoft.com/office/drawing/2014/main" id="{043B9742-7353-4B6B-B73E-5958969274B9}"/>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1" name="直接连接符 500">
              <a:extLst>
                <a:ext uri="{FF2B5EF4-FFF2-40B4-BE49-F238E27FC236}">
                  <a16:creationId xmlns:a16="http://schemas.microsoft.com/office/drawing/2014/main" id="{1ED9832E-B1F0-4471-87EF-8AC4194FEBF5}"/>
                </a:ext>
              </a:extLst>
            </p:cNvPr>
            <p:cNvCxnSpPr>
              <a:cxnSpLocks/>
              <a:stCxn id="500" idx="7"/>
              <a:endCxn id="500"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A00CFA1B-3794-42B8-A8F3-D9E6C558FDE1}"/>
                </a:ext>
              </a:extLst>
            </p:cNvPr>
            <p:cNvCxnSpPr>
              <a:cxnSpLocks/>
              <a:stCxn id="500" idx="1"/>
              <a:endCxn id="500"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7" name="文本框 456">
            <a:extLst>
              <a:ext uri="{FF2B5EF4-FFF2-40B4-BE49-F238E27FC236}">
                <a16:creationId xmlns:a16="http://schemas.microsoft.com/office/drawing/2014/main" id="{6BF35561-E2B1-4D29-BEE3-0110329F8693}"/>
              </a:ext>
            </a:extLst>
          </p:cNvPr>
          <p:cNvSpPr txBox="1"/>
          <p:nvPr/>
        </p:nvSpPr>
        <p:spPr>
          <a:xfrm>
            <a:off x="9906383" y="4808432"/>
            <a:ext cx="631904"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Adaptive</a:t>
            </a:r>
          </a:p>
          <a:p>
            <a:pPr algn="ctr"/>
            <a:r>
              <a:rPr lang="en-US" altLang="zh-CN" sz="800" dirty="0" err="1">
                <a:latin typeface="微软雅黑" panose="020B0503020204020204" pitchFamily="34" charset="-122"/>
                <a:ea typeface="微软雅黑" panose="020B0503020204020204" pitchFamily="34" charset="-122"/>
              </a:rPr>
              <a:t>Avgpool</a:t>
            </a:r>
            <a:endParaRPr lang="zh-CN" altLang="en-US" sz="800" dirty="0">
              <a:latin typeface="微软雅黑" panose="020B0503020204020204" pitchFamily="34" charset="-122"/>
              <a:ea typeface="微软雅黑" panose="020B0503020204020204" pitchFamily="34" charset="-122"/>
            </a:endParaRPr>
          </a:p>
        </p:txBody>
      </p:sp>
      <p:cxnSp>
        <p:nvCxnSpPr>
          <p:cNvPr id="458" name="连接符: 肘形 457">
            <a:extLst>
              <a:ext uri="{FF2B5EF4-FFF2-40B4-BE49-F238E27FC236}">
                <a16:creationId xmlns:a16="http://schemas.microsoft.com/office/drawing/2014/main" id="{D4374DB6-B3BB-4003-BBFC-B0DADB1DE6F3}"/>
              </a:ext>
            </a:extLst>
          </p:cNvPr>
          <p:cNvCxnSpPr>
            <a:cxnSpLocks/>
            <a:stCxn id="503" idx="4"/>
            <a:endCxn id="457" idx="0"/>
          </p:cNvCxnSpPr>
          <p:nvPr/>
        </p:nvCxnSpPr>
        <p:spPr>
          <a:xfrm rot="5400000">
            <a:off x="10381772" y="4457973"/>
            <a:ext cx="227189" cy="54606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连接符: 肘形 458">
            <a:extLst>
              <a:ext uri="{FF2B5EF4-FFF2-40B4-BE49-F238E27FC236}">
                <a16:creationId xmlns:a16="http://schemas.microsoft.com/office/drawing/2014/main" id="{86EC55F2-DB13-4C34-9BAE-82985D25C354}"/>
              </a:ext>
            </a:extLst>
          </p:cNvPr>
          <p:cNvCxnSpPr>
            <a:stCxn id="503" idx="4"/>
            <a:endCxn id="454" idx="0"/>
          </p:cNvCxnSpPr>
          <p:nvPr/>
        </p:nvCxnSpPr>
        <p:spPr>
          <a:xfrm rot="16200000" flipH="1">
            <a:off x="10901113" y="4484692"/>
            <a:ext cx="286445" cy="551878"/>
          </a:xfrm>
          <a:prstGeom prst="bentConnector3">
            <a:avLst>
              <a:gd name="adj1" fmla="val 3935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8" name="矩形 497">
            <a:extLst>
              <a:ext uri="{FF2B5EF4-FFF2-40B4-BE49-F238E27FC236}">
                <a16:creationId xmlns:a16="http://schemas.microsoft.com/office/drawing/2014/main" id="{B83BAC8E-A06B-4145-AFC6-E0117FB05BB9}"/>
              </a:ext>
            </a:extLst>
          </p:cNvPr>
          <p:cNvSpPr/>
          <p:nvPr/>
        </p:nvSpPr>
        <p:spPr>
          <a:xfrm>
            <a:off x="9985253" y="5199935"/>
            <a:ext cx="515653" cy="188382"/>
          </a:xfrm>
          <a:prstGeom prst="rect">
            <a:avLst/>
          </a:prstGeom>
          <a:solidFill>
            <a:srgbClr val="DEEB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6" name="矩形 495">
            <a:extLst>
              <a:ext uri="{FF2B5EF4-FFF2-40B4-BE49-F238E27FC236}">
                <a16:creationId xmlns:a16="http://schemas.microsoft.com/office/drawing/2014/main" id="{C3D96F76-03D9-43A1-B97E-7E462AEEB3FF}"/>
              </a:ext>
            </a:extLst>
          </p:cNvPr>
          <p:cNvSpPr/>
          <p:nvPr/>
        </p:nvSpPr>
        <p:spPr>
          <a:xfrm>
            <a:off x="9985252" y="5527527"/>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2" name="文本框 461">
            <a:extLst>
              <a:ext uri="{FF2B5EF4-FFF2-40B4-BE49-F238E27FC236}">
                <a16:creationId xmlns:a16="http://schemas.microsoft.com/office/drawing/2014/main" id="{83578058-6DD4-4181-B332-91F9A01D952E}"/>
              </a:ext>
            </a:extLst>
          </p:cNvPr>
          <p:cNvSpPr txBox="1"/>
          <p:nvPr/>
        </p:nvSpPr>
        <p:spPr>
          <a:xfrm>
            <a:off x="11044335" y="4898813"/>
            <a:ext cx="562975" cy="21544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Conv2d</a:t>
            </a:r>
          </a:p>
        </p:txBody>
      </p:sp>
      <p:cxnSp>
        <p:nvCxnSpPr>
          <p:cNvPr id="463" name="直接箭头连接符 462">
            <a:extLst>
              <a:ext uri="{FF2B5EF4-FFF2-40B4-BE49-F238E27FC236}">
                <a16:creationId xmlns:a16="http://schemas.microsoft.com/office/drawing/2014/main" id="{FBD9460B-1C1B-4F30-95AE-2592C1125872}"/>
              </a:ext>
            </a:extLst>
          </p:cNvPr>
          <p:cNvCxnSpPr>
            <a:cxnSpLocks/>
          </p:cNvCxnSpPr>
          <p:nvPr/>
        </p:nvCxnSpPr>
        <p:spPr>
          <a:xfrm>
            <a:off x="10510568" y="5606478"/>
            <a:ext cx="1324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直接箭头连接符 463">
            <a:extLst>
              <a:ext uri="{FF2B5EF4-FFF2-40B4-BE49-F238E27FC236}">
                <a16:creationId xmlns:a16="http://schemas.microsoft.com/office/drawing/2014/main" id="{C2F58804-BFC7-4288-95B6-547CDA9C3BD6}"/>
              </a:ext>
            </a:extLst>
          </p:cNvPr>
          <p:cNvCxnSpPr>
            <a:stCxn id="500" idx="4"/>
            <a:endCxn id="456" idx="0"/>
          </p:cNvCxnSpPr>
          <p:nvPr/>
        </p:nvCxnSpPr>
        <p:spPr>
          <a:xfrm flipH="1">
            <a:off x="10768395" y="5712462"/>
            <a:ext cx="1" cy="1080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4" name="矩形 493">
            <a:extLst>
              <a:ext uri="{FF2B5EF4-FFF2-40B4-BE49-F238E27FC236}">
                <a16:creationId xmlns:a16="http://schemas.microsoft.com/office/drawing/2014/main" id="{57F97D02-666A-43C8-90F9-2679D3F2B721}"/>
              </a:ext>
            </a:extLst>
          </p:cNvPr>
          <p:cNvSpPr/>
          <p:nvPr/>
        </p:nvSpPr>
        <p:spPr>
          <a:xfrm>
            <a:off x="11057916" y="5240920"/>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5" name="文本框 494">
            <a:extLst>
              <a:ext uri="{FF2B5EF4-FFF2-40B4-BE49-F238E27FC236}">
                <a16:creationId xmlns:a16="http://schemas.microsoft.com/office/drawing/2014/main" id="{200F6195-37A2-4FB7-AF8B-8BEF72FD1214}"/>
              </a:ext>
            </a:extLst>
          </p:cNvPr>
          <p:cNvSpPr txBox="1"/>
          <p:nvPr/>
        </p:nvSpPr>
        <p:spPr>
          <a:xfrm>
            <a:off x="11128582" y="5239698"/>
            <a:ext cx="33214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BN</a:t>
            </a:r>
            <a:endParaRPr lang="zh-CN" altLang="en-US" sz="800" dirty="0">
              <a:latin typeface="微软雅黑" panose="020B0503020204020204" pitchFamily="34" charset="-122"/>
              <a:ea typeface="微软雅黑" panose="020B0503020204020204" pitchFamily="34" charset="-122"/>
            </a:endParaRPr>
          </a:p>
        </p:txBody>
      </p:sp>
      <p:cxnSp>
        <p:nvCxnSpPr>
          <p:cNvPr id="467" name="直接箭头连接符 466">
            <a:extLst>
              <a:ext uri="{FF2B5EF4-FFF2-40B4-BE49-F238E27FC236}">
                <a16:creationId xmlns:a16="http://schemas.microsoft.com/office/drawing/2014/main" id="{288F407D-A916-4D37-8A5B-8317018ECA51}"/>
              </a:ext>
            </a:extLst>
          </p:cNvPr>
          <p:cNvCxnSpPr>
            <a:cxnSpLocks/>
          </p:cNvCxnSpPr>
          <p:nvPr/>
        </p:nvCxnSpPr>
        <p:spPr>
          <a:xfrm>
            <a:off x="10229838" y="5123246"/>
            <a:ext cx="0" cy="130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接箭头连接符 467">
            <a:extLst>
              <a:ext uri="{FF2B5EF4-FFF2-40B4-BE49-F238E27FC236}">
                <a16:creationId xmlns:a16="http://schemas.microsoft.com/office/drawing/2014/main" id="{C22DDDA6-7C6A-4C9E-8222-D016DE89DF15}"/>
              </a:ext>
            </a:extLst>
          </p:cNvPr>
          <p:cNvCxnSpPr>
            <a:cxnSpLocks/>
          </p:cNvCxnSpPr>
          <p:nvPr/>
        </p:nvCxnSpPr>
        <p:spPr>
          <a:xfrm>
            <a:off x="10237222" y="5353773"/>
            <a:ext cx="0" cy="179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接箭头连接符 468">
            <a:extLst>
              <a:ext uri="{FF2B5EF4-FFF2-40B4-BE49-F238E27FC236}">
                <a16:creationId xmlns:a16="http://schemas.microsoft.com/office/drawing/2014/main" id="{1C38E042-1234-42B0-A7A6-2D2C4A35D94C}"/>
              </a:ext>
            </a:extLst>
          </p:cNvPr>
          <p:cNvCxnSpPr>
            <a:cxnSpLocks/>
          </p:cNvCxnSpPr>
          <p:nvPr/>
        </p:nvCxnSpPr>
        <p:spPr>
          <a:xfrm>
            <a:off x="11325579" y="5110779"/>
            <a:ext cx="0" cy="1377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连接符: 肘形 469">
            <a:extLst>
              <a:ext uri="{FF2B5EF4-FFF2-40B4-BE49-F238E27FC236}">
                <a16:creationId xmlns:a16="http://schemas.microsoft.com/office/drawing/2014/main" id="{91488AFC-6CDC-46B3-85C0-69AE577C3A55}"/>
              </a:ext>
            </a:extLst>
          </p:cNvPr>
          <p:cNvCxnSpPr>
            <a:cxnSpLocks/>
            <a:stCxn id="495" idx="2"/>
            <a:endCxn id="500" idx="6"/>
          </p:cNvCxnSpPr>
          <p:nvPr/>
        </p:nvCxnSpPr>
        <p:spPr>
          <a:xfrm rot="5400000">
            <a:off x="11009364" y="5320673"/>
            <a:ext cx="150821" cy="41975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2" name="矩形 471">
            <a:extLst>
              <a:ext uri="{FF2B5EF4-FFF2-40B4-BE49-F238E27FC236}">
                <a16:creationId xmlns:a16="http://schemas.microsoft.com/office/drawing/2014/main" id="{B03101F9-95C8-4C41-8AC5-8AB547471ACC}"/>
              </a:ext>
            </a:extLst>
          </p:cNvPr>
          <p:cNvSpPr/>
          <p:nvPr/>
        </p:nvSpPr>
        <p:spPr>
          <a:xfrm>
            <a:off x="10504652" y="6129309"/>
            <a:ext cx="515653" cy="29485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矩形 455">
            <a:extLst>
              <a:ext uri="{FF2B5EF4-FFF2-40B4-BE49-F238E27FC236}">
                <a16:creationId xmlns:a16="http://schemas.microsoft.com/office/drawing/2014/main" id="{C4B40D82-8AAF-437C-A918-748A8A8D4E24}"/>
              </a:ext>
            </a:extLst>
          </p:cNvPr>
          <p:cNvSpPr/>
          <p:nvPr/>
        </p:nvSpPr>
        <p:spPr>
          <a:xfrm>
            <a:off x="10510568" y="5820523"/>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5" name="文本框 464">
            <a:extLst>
              <a:ext uri="{FF2B5EF4-FFF2-40B4-BE49-F238E27FC236}">
                <a16:creationId xmlns:a16="http://schemas.microsoft.com/office/drawing/2014/main" id="{65775044-70CE-4F7F-BD6D-06FB9988F757}"/>
              </a:ext>
            </a:extLst>
          </p:cNvPr>
          <p:cNvSpPr txBox="1"/>
          <p:nvPr/>
        </p:nvSpPr>
        <p:spPr>
          <a:xfrm>
            <a:off x="10477449" y="5802702"/>
            <a:ext cx="591829"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Sigmoid</a:t>
            </a:r>
            <a:endParaRPr lang="zh-CN" altLang="en-US" sz="800" dirty="0">
              <a:latin typeface="微软雅黑" panose="020B0503020204020204" pitchFamily="34" charset="-122"/>
              <a:ea typeface="微软雅黑" panose="020B0503020204020204" pitchFamily="34" charset="-122"/>
            </a:endParaRPr>
          </a:p>
        </p:txBody>
      </p:sp>
      <p:cxnSp>
        <p:nvCxnSpPr>
          <p:cNvPr id="473" name="直接箭头连接符 472">
            <a:extLst>
              <a:ext uri="{FF2B5EF4-FFF2-40B4-BE49-F238E27FC236}">
                <a16:creationId xmlns:a16="http://schemas.microsoft.com/office/drawing/2014/main" id="{33CB0A4D-469C-42BD-99EE-30B8B7D30B9D}"/>
              </a:ext>
            </a:extLst>
          </p:cNvPr>
          <p:cNvCxnSpPr>
            <a:cxnSpLocks/>
          </p:cNvCxnSpPr>
          <p:nvPr/>
        </p:nvCxnSpPr>
        <p:spPr>
          <a:xfrm>
            <a:off x="10765835" y="6015230"/>
            <a:ext cx="0" cy="131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4" name="组合 473">
            <a:extLst>
              <a:ext uri="{FF2B5EF4-FFF2-40B4-BE49-F238E27FC236}">
                <a16:creationId xmlns:a16="http://schemas.microsoft.com/office/drawing/2014/main" id="{2ED906FD-81A2-477F-8F3C-D7F30C8500B0}"/>
              </a:ext>
            </a:extLst>
          </p:cNvPr>
          <p:cNvGrpSpPr/>
          <p:nvPr/>
        </p:nvGrpSpPr>
        <p:grpSpPr>
          <a:xfrm>
            <a:off x="10041745" y="6176911"/>
            <a:ext cx="212998" cy="212998"/>
            <a:chOff x="6756423" y="5880801"/>
            <a:chExt cx="212998" cy="212998"/>
          </a:xfrm>
        </p:grpSpPr>
        <p:sp>
          <p:nvSpPr>
            <p:cNvPr id="491" name="椭圆 490">
              <a:extLst>
                <a:ext uri="{FF2B5EF4-FFF2-40B4-BE49-F238E27FC236}">
                  <a16:creationId xmlns:a16="http://schemas.microsoft.com/office/drawing/2014/main" id="{492691D1-811E-4940-9693-4ECC193D0F89}"/>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EBC96797-605B-4211-BC15-0A0B72BE8CE9}"/>
                </a:ext>
              </a:extLst>
            </p:cNvPr>
            <p:cNvCxnSpPr>
              <a:cxnSpLocks/>
              <a:stCxn id="491" idx="7"/>
              <a:endCxn id="491"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492">
              <a:extLst>
                <a:ext uri="{FF2B5EF4-FFF2-40B4-BE49-F238E27FC236}">
                  <a16:creationId xmlns:a16="http://schemas.microsoft.com/office/drawing/2014/main" id="{EF07B1A6-B1D2-42E6-91D1-46AAAA385A78}"/>
                </a:ext>
              </a:extLst>
            </p:cNvPr>
            <p:cNvCxnSpPr>
              <a:cxnSpLocks/>
              <a:stCxn id="491" idx="1"/>
              <a:endCxn id="491"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5" name="组合 474">
            <a:extLst>
              <a:ext uri="{FF2B5EF4-FFF2-40B4-BE49-F238E27FC236}">
                <a16:creationId xmlns:a16="http://schemas.microsoft.com/office/drawing/2014/main" id="{7010A88B-2A44-41E2-95AE-BE86BE53D564}"/>
              </a:ext>
            </a:extLst>
          </p:cNvPr>
          <p:cNvGrpSpPr/>
          <p:nvPr/>
        </p:nvGrpSpPr>
        <p:grpSpPr>
          <a:xfrm>
            <a:off x="11261072" y="6176911"/>
            <a:ext cx="212998" cy="212998"/>
            <a:chOff x="6756423" y="5880801"/>
            <a:chExt cx="212998" cy="212998"/>
          </a:xfrm>
        </p:grpSpPr>
        <p:sp>
          <p:nvSpPr>
            <p:cNvPr id="488" name="椭圆 487">
              <a:extLst>
                <a:ext uri="{FF2B5EF4-FFF2-40B4-BE49-F238E27FC236}">
                  <a16:creationId xmlns:a16="http://schemas.microsoft.com/office/drawing/2014/main" id="{5651E462-E7E5-49FD-8AE8-827948EFAB64}"/>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949F6AE0-6BC5-4365-ACCB-FDB296640792}"/>
                </a:ext>
              </a:extLst>
            </p:cNvPr>
            <p:cNvCxnSpPr>
              <a:cxnSpLocks/>
              <a:stCxn id="488" idx="7"/>
              <a:endCxn id="488"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0B9BFDB0-3A89-4FA1-A9F4-6FEBB343680F}"/>
                </a:ext>
              </a:extLst>
            </p:cNvPr>
            <p:cNvCxnSpPr>
              <a:cxnSpLocks/>
              <a:stCxn id="488" idx="1"/>
              <a:endCxn id="488"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6" name="连接符: 肘形 475">
            <a:extLst>
              <a:ext uri="{FF2B5EF4-FFF2-40B4-BE49-F238E27FC236}">
                <a16:creationId xmlns:a16="http://schemas.microsoft.com/office/drawing/2014/main" id="{C489C845-8470-4D32-A0DD-D60F83AD58D6}"/>
              </a:ext>
            </a:extLst>
          </p:cNvPr>
          <p:cNvCxnSpPr>
            <a:cxnSpLocks/>
            <a:endCxn id="491" idx="2"/>
          </p:cNvCxnSpPr>
          <p:nvPr/>
        </p:nvCxnSpPr>
        <p:spPr>
          <a:xfrm rot="5400000">
            <a:off x="8943119" y="5063491"/>
            <a:ext cx="2318546" cy="121293"/>
          </a:xfrm>
          <a:prstGeom prst="bentConnector4">
            <a:avLst>
              <a:gd name="adj1" fmla="val -551"/>
              <a:gd name="adj2" fmla="val 23525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连接符: 肘形 476">
            <a:extLst>
              <a:ext uri="{FF2B5EF4-FFF2-40B4-BE49-F238E27FC236}">
                <a16:creationId xmlns:a16="http://schemas.microsoft.com/office/drawing/2014/main" id="{D4466C44-DF6B-4D20-AE23-FB39D1F93862}"/>
              </a:ext>
            </a:extLst>
          </p:cNvPr>
          <p:cNvCxnSpPr>
            <a:cxnSpLocks/>
            <a:endCxn id="488" idx="6"/>
          </p:cNvCxnSpPr>
          <p:nvPr/>
        </p:nvCxnSpPr>
        <p:spPr>
          <a:xfrm rot="16200000" flipH="1">
            <a:off x="10295627" y="5104967"/>
            <a:ext cx="2318546" cy="38340"/>
          </a:xfrm>
          <a:prstGeom prst="bentConnector4">
            <a:avLst>
              <a:gd name="adj1" fmla="val -551"/>
              <a:gd name="adj2" fmla="val 72430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接箭头连接符 477">
            <a:extLst>
              <a:ext uri="{FF2B5EF4-FFF2-40B4-BE49-F238E27FC236}">
                <a16:creationId xmlns:a16="http://schemas.microsoft.com/office/drawing/2014/main" id="{11F45682-DF74-43A2-AB6A-0202B7E9C779}"/>
              </a:ext>
            </a:extLst>
          </p:cNvPr>
          <p:cNvCxnSpPr>
            <a:cxnSpLocks/>
          </p:cNvCxnSpPr>
          <p:nvPr/>
        </p:nvCxnSpPr>
        <p:spPr>
          <a:xfrm flipH="1">
            <a:off x="10249585" y="6285347"/>
            <a:ext cx="264998" cy="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接箭头连接符 478">
            <a:extLst>
              <a:ext uri="{FF2B5EF4-FFF2-40B4-BE49-F238E27FC236}">
                <a16:creationId xmlns:a16="http://schemas.microsoft.com/office/drawing/2014/main" id="{FC2F8E66-7095-4F2F-9746-BFAF64D17777}"/>
              </a:ext>
            </a:extLst>
          </p:cNvPr>
          <p:cNvCxnSpPr>
            <a:cxnSpLocks/>
            <a:endCxn id="488" idx="2"/>
          </p:cNvCxnSpPr>
          <p:nvPr/>
        </p:nvCxnSpPr>
        <p:spPr>
          <a:xfrm flipV="1">
            <a:off x="11023307" y="6283410"/>
            <a:ext cx="237765" cy="195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80" name="组合 479">
            <a:extLst>
              <a:ext uri="{FF2B5EF4-FFF2-40B4-BE49-F238E27FC236}">
                <a16:creationId xmlns:a16="http://schemas.microsoft.com/office/drawing/2014/main" id="{88A42AA7-FBD7-4B11-9BD7-C9AC0705E6BB}"/>
              </a:ext>
            </a:extLst>
          </p:cNvPr>
          <p:cNvGrpSpPr/>
          <p:nvPr/>
        </p:nvGrpSpPr>
        <p:grpSpPr>
          <a:xfrm>
            <a:off x="10667641" y="6501240"/>
            <a:ext cx="212998" cy="212998"/>
            <a:chOff x="6756423" y="4712452"/>
            <a:chExt cx="212998" cy="212998"/>
          </a:xfrm>
        </p:grpSpPr>
        <p:sp>
          <p:nvSpPr>
            <p:cNvPr id="485" name="椭圆 484">
              <a:extLst>
                <a:ext uri="{FF2B5EF4-FFF2-40B4-BE49-F238E27FC236}">
                  <a16:creationId xmlns:a16="http://schemas.microsoft.com/office/drawing/2014/main" id="{3E883F2D-2C60-4EED-A5BF-71A381EC8A7A}"/>
                </a:ext>
              </a:extLst>
            </p:cNvPr>
            <p:cNvSpPr/>
            <p:nvPr/>
          </p:nvSpPr>
          <p:spPr>
            <a:xfrm>
              <a:off x="6756423" y="4712452"/>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6" name="直接连接符 485">
              <a:extLst>
                <a:ext uri="{FF2B5EF4-FFF2-40B4-BE49-F238E27FC236}">
                  <a16:creationId xmlns:a16="http://schemas.microsoft.com/office/drawing/2014/main" id="{6F3957C4-E947-48A4-8014-07312055A9D3}"/>
                </a:ext>
              </a:extLst>
            </p:cNvPr>
            <p:cNvCxnSpPr>
              <a:stCxn id="485" idx="0"/>
              <a:endCxn id="485" idx="4"/>
            </p:cNvCxnSpPr>
            <p:nvPr/>
          </p:nvCxnSpPr>
          <p:spPr>
            <a:xfrm>
              <a:off x="6862922" y="4712452"/>
              <a:ext cx="0" cy="212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直接连接符 486">
              <a:extLst>
                <a:ext uri="{FF2B5EF4-FFF2-40B4-BE49-F238E27FC236}">
                  <a16:creationId xmlns:a16="http://schemas.microsoft.com/office/drawing/2014/main" id="{80D3B697-66BA-4A44-932D-E40C46CD0634}"/>
                </a:ext>
              </a:extLst>
            </p:cNvPr>
            <p:cNvCxnSpPr>
              <a:stCxn id="485" idx="2"/>
              <a:endCxn id="485" idx="6"/>
            </p:cNvCxnSpPr>
            <p:nvPr/>
          </p:nvCxnSpPr>
          <p:spPr>
            <a:xfrm>
              <a:off x="6756423" y="4818951"/>
              <a:ext cx="212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1" name="连接符: 肘形 480">
            <a:extLst>
              <a:ext uri="{FF2B5EF4-FFF2-40B4-BE49-F238E27FC236}">
                <a16:creationId xmlns:a16="http://schemas.microsoft.com/office/drawing/2014/main" id="{4B76DE8C-9165-42E8-94BF-EFC9F1719202}"/>
              </a:ext>
            </a:extLst>
          </p:cNvPr>
          <p:cNvCxnSpPr>
            <a:stCxn id="491" idx="4"/>
            <a:endCxn id="485" idx="2"/>
          </p:cNvCxnSpPr>
          <p:nvPr/>
        </p:nvCxnSpPr>
        <p:spPr>
          <a:xfrm rot="16200000" flipH="1">
            <a:off x="10299027" y="6239125"/>
            <a:ext cx="217830" cy="5193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连接符: 肘形 481">
            <a:extLst>
              <a:ext uri="{FF2B5EF4-FFF2-40B4-BE49-F238E27FC236}">
                <a16:creationId xmlns:a16="http://schemas.microsoft.com/office/drawing/2014/main" id="{2D40AD35-D8B1-4F73-879A-609BB2026235}"/>
              </a:ext>
            </a:extLst>
          </p:cNvPr>
          <p:cNvCxnSpPr>
            <a:stCxn id="488" idx="4"/>
            <a:endCxn id="485" idx="6"/>
          </p:cNvCxnSpPr>
          <p:nvPr/>
        </p:nvCxnSpPr>
        <p:spPr>
          <a:xfrm rot="5400000">
            <a:off x="11015190" y="6255358"/>
            <a:ext cx="217830" cy="48693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接箭头连接符 482">
            <a:extLst>
              <a:ext uri="{FF2B5EF4-FFF2-40B4-BE49-F238E27FC236}">
                <a16:creationId xmlns:a16="http://schemas.microsoft.com/office/drawing/2014/main" id="{D1A5A41E-8414-4CE5-A7D1-A3DECA8C543E}"/>
              </a:ext>
            </a:extLst>
          </p:cNvPr>
          <p:cNvCxnSpPr>
            <a:cxnSpLocks/>
          </p:cNvCxnSpPr>
          <p:nvPr/>
        </p:nvCxnSpPr>
        <p:spPr>
          <a:xfrm>
            <a:off x="10774140" y="6713215"/>
            <a:ext cx="0" cy="1193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4" name="文本框 483">
            <a:extLst>
              <a:ext uri="{FF2B5EF4-FFF2-40B4-BE49-F238E27FC236}">
                <a16:creationId xmlns:a16="http://schemas.microsoft.com/office/drawing/2014/main" id="{2FD8E156-3975-4F73-9AD6-7FBEE4B94D90}"/>
              </a:ext>
            </a:extLst>
          </p:cNvPr>
          <p:cNvSpPr txBox="1"/>
          <p:nvPr/>
        </p:nvSpPr>
        <p:spPr>
          <a:xfrm>
            <a:off x="10829247" y="6642556"/>
            <a:ext cx="351378"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out</a:t>
            </a:r>
            <a:endParaRPr lang="zh-CN" altLang="en-US" sz="800" dirty="0">
              <a:latin typeface="微软雅黑" panose="020B0503020204020204" pitchFamily="34" charset="-122"/>
              <a:ea typeface="微软雅黑" panose="020B0503020204020204" pitchFamily="34" charset="-122"/>
            </a:endParaRPr>
          </a:p>
        </p:txBody>
      </p:sp>
      <p:sp>
        <p:nvSpPr>
          <p:cNvPr id="524" name="矩形 523">
            <a:extLst>
              <a:ext uri="{FF2B5EF4-FFF2-40B4-BE49-F238E27FC236}">
                <a16:creationId xmlns:a16="http://schemas.microsoft.com/office/drawing/2014/main" id="{F866EDC5-4783-4F17-B3B3-B58D33B727EC}"/>
              </a:ext>
            </a:extLst>
          </p:cNvPr>
          <p:cNvSpPr/>
          <p:nvPr/>
        </p:nvSpPr>
        <p:spPr>
          <a:xfrm>
            <a:off x="9370410" y="3876640"/>
            <a:ext cx="2585734" cy="295596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文本框 556">
            <a:extLst>
              <a:ext uri="{FF2B5EF4-FFF2-40B4-BE49-F238E27FC236}">
                <a16:creationId xmlns:a16="http://schemas.microsoft.com/office/drawing/2014/main" id="{677BE23A-C9E1-406C-98F6-5B8B113FE4A7}"/>
              </a:ext>
            </a:extLst>
          </p:cNvPr>
          <p:cNvSpPr txBox="1"/>
          <p:nvPr/>
        </p:nvSpPr>
        <p:spPr>
          <a:xfrm flipV="1">
            <a:off x="9364598" y="4056563"/>
            <a:ext cx="461665" cy="1017266"/>
          </a:xfrm>
          <a:prstGeom prst="rect">
            <a:avLst/>
          </a:prstGeom>
          <a:noFill/>
        </p:spPr>
        <p:txBody>
          <a:bodyPr vert="eaVert" wrap="none" rtlCol="0">
            <a:spAutoFit/>
          </a:bodyPr>
          <a:lstStyle/>
          <a:p>
            <a:r>
              <a:rPr lang="en-US" altLang="zh-CN" dirty="0"/>
              <a:t>Attention</a:t>
            </a:r>
            <a:endParaRPr lang="zh-CN" altLang="en-US" dirty="0"/>
          </a:p>
        </p:txBody>
      </p:sp>
      <p:sp>
        <p:nvSpPr>
          <p:cNvPr id="558" name="文本框 557">
            <a:extLst>
              <a:ext uri="{FF2B5EF4-FFF2-40B4-BE49-F238E27FC236}">
                <a16:creationId xmlns:a16="http://schemas.microsoft.com/office/drawing/2014/main" id="{B0F9BB5E-03EF-431C-9AC9-BBFBB757CD32}"/>
              </a:ext>
            </a:extLst>
          </p:cNvPr>
          <p:cNvSpPr txBox="1"/>
          <p:nvPr/>
        </p:nvSpPr>
        <p:spPr>
          <a:xfrm>
            <a:off x="9958410" y="5191409"/>
            <a:ext cx="562975" cy="21544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Conv2d</a:t>
            </a:r>
          </a:p>
        </p:txBody>
      </p:sp>
      <p:sp>
        <p:nvSpPr>
          <p:cNvPr id="562" name="文本框 561">
            <a:extLst>
              <a:ext uri="{FF2B5EF4-FFF2-40B4-BE49-F238E27FC236}">
                <a16:creationId xmlns:a16="http://schemas.microsoft.com/office/drawing/2014/main" id="{40E9500D-F771-435F-85B1-5082C98C7758}"/>
              </a:ext>
            </a:extLst>
          </p:cNvPr>
          <p:cNvSpPr txBox="1"/>
          <p:nvPr/>
        </p:nvSpPr>
        <p:spPr>
          <a:xfrm>
            <a:off x="10069229" y="5519179"/>
            <a:ext cx="33214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BN</a:t>
            </a:r>
            <a:endParaRPr lang="zh-CN" altLang="en-US" sz="800" dirty="0">
              <a:latin typeface="微软雅黑" panose="020B0503020204020204" pitchFamily="34" charset="-122"/>
              <a:ea typeface="微软雅黑" panose="020B0503020204020204" pitchFamily="34" charset="-122"/>
            </a:endParaRPr>
          </a:p>
        </p:txBody>
      </p:sp>
      <p:sp>
        <p:nvSpPr>
          <p:cNvPr id="471" name="文本框 470">
            <a:extLst>
              <a:ext uri="{FF2B5EF4-FFF2-40B4-BE49-F238E27FC236}">
                <a16:creationId xmlns:a16="http://schemas.microsoft.com/office/drawing/2014/main" id="{00DE8F03-58FB-4CE9-8123-50BA8A695026}"/>
              </a:ext>
            </a:extLst>
          </p:cNvPr>
          <p:cNvSpPr txBox="1"/>
          <p:nvPr/>
        </p:nvSpPr>
        <p:spPr>
          <a:xfrm>
            <a:off x="10435132" y="6107096"/>
            <a:ext cx="647934"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Attention</a:t>
            </a:r>
          </a:p>
          <a:p>
            <a:pPr algn="ctr"/>
            <a:r>
              <a:rPr lang="en-US" altLang="zh-CN" sz="800" dirty="0">
                <a:latin typeface="微软雅黑" panose="020B0503020204020204" pitchFamily="34" charset="-122"/>
                <a:ea typeface="微软雅黑" panose="020B0503020204020204" pitchFamily="34" charset="-122"/>
              </a:rPr>
              <a:t>Score</a:t>
            </a:r>
            <a:endParaRPr lang="zh-CN" altLang="en-US" sz="800" dirty="0">
              <a:latin typeface="微软雅黑" panose="020B0503020204020204" pitchFamily="34" charset="-122"/>
              <a:ea typeface="微软雅黑" panose="020B0503020204020204" pitchFamily="34" charset="-122"/>
            </a:endParaRPr>
          </a:p>
        </p:txBody>
      </p:sp>
      <p:sp>
        <p:nvSpPr>
          <p:cNvPr id="603" name="矩形: 圆角 602">
            <a:extLst>
              <a:ext uri="{FF2B5EF4-FFF2-40B4-BE49-F238E27FC236}">
                <a16:creationId xmlns:a16="http://schemas.microsoft.com/office/drawing/2014/main" id="{20103D95-CE81-4B02-90BD-1BA4DDE9E80C}"/>
              </a:ext>
            </a:extLst>
          </p:cNvPr>
          <p:cNvSpPr/>
          <p:nvPr/>
        </p:nvSpPr>
        <p:spPr>
          <a:xfrm>
            <a:off x="618622" y="1616506"/>
            <a:ext cx="1473200" cy="425705"/>
          </a:xfrm>
          <a:prstGeom prst="round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4" name="文本框 603">
            <a:extLst>
              <a:ext uri="{FF2B5EF4-FFF2-40B4-BE49-F238E27FC236}">
                <a16:creationId xmlns:a16="http://schemas.microsoft.com/office/drawing/2014/main" id="{1ADFBC2D-FBFE-4184-AAF5-1B30FD5D531D}"/>
              </a:ext>
            </a:extLst>
          </p:cNvPr>
          <p:cNvSpPr txBox="1"/>
          <p:nvPr/>
        </p:nvSpPr>
        <p:spPr>
          <a:xfrm>
            <a:off x="889141" y="1697668"/>
            <a:ext cx="976549"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RF Signal</a:t>
            </a:r>
            <a:endParaRPr lang="zh-CN" altLang="en-US" sz="1400" dirty="0">
              <a:latin typeface="微软雅黑" panose="020B0503020204020204" pitchFamily="34" charset="-122"/>
              <a:ea typeface="微软雅黑" panose="020B0503020204020204" pitchFamily="34" charset="-122"/>
            </a:endParaRPr>
          </a:p>
        </p:txBody>
      </p:sp>
      <p:sp>
        <p:nvSpPr>
          <p:cNvPr id="605" name="矩形: 圆角 604">
            <a:extLst>
              <a:ext uri="{FF2B5EF4-FFF2-40B4-BE49-F238E27FC236}">
                <a16:creationId xmlns:a16="http://schemas.microsoft.com/office/drawing/2014/main" id="{D9547A42-807B-4129-AA2D-7FE16A3FF731}"/>
              </a:ext>
            </a:extLst>
          </p:cNvPr>
          <p:cNvSpPr/>
          <p:nvPr/>
        </p:nvSpPr>
        <p:spPr>
          <a:xfrm>
            <a:off x="184200" y="2449247"/>
            <a:ext cx="997143" cy="527448"/>
          </a:xfrm>
          <a:prstGeom prst="round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6" name="矩形: 圆角 605">
            <a:extLst>
              <a:ext uri="{FF2B5EF4-FFF2-40B4-BE49-F238E27FC236}">
                <a16:creationId xmlns:a16="http://schemas.microsoft.com/office/drawing/2014/main" id="{B7534BCD-37CD-40E9-BA30-94A1EFB32190}"/>
              </a:ext>
            </a:extLst>
          </p:cNvPr>
          <p:cNvSpPr/>
          <p:nvPr/>
        </p:nvSpPr>
        <p:spPr>
          <a:xfrm>
            <a:off x="1495775" y="2449247"/>
            <a:ext cx="1239369" cy="527448"/>
          </a:xfrm>
          <a:prstGeom prst="round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7" name="文本框 606">
            <a:extLst>
              <a:ext uri="{FF2B5EF4-FFF2-40B4-BE49-F238E27FC236}">
                <a16:creationId xmlns:a16="http://schemas.microsoft.com/office/drawing/2014/main" id="{76875F10-287A-4659-B1B4-E5FB8A8C70AE}"/>
              </a:ext>
            </a:extLst>
          </p:cNvPr>
          <p:cNvSpPr txBox="1"/>
          <p:nvPr/>
        </p:nvSpPr>
        <p:spPr>
          <a:xfrm>
            <a:off x="344253" y="2550246"/>
            <a:ext cx="70891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STFT</a:t>
            </a:r>
            <a:endParaRPr lang="zh-CN" altLang="en-US" dirty="0">
              <a:latin typeface="微软雅黑" panose="020B0503020204020204" pitchFamily="34" charset="-122"/>
              <a:ea typeface="微软雅黑" panose="020B0503020204020204" pitchFamily="34" charset="-122"/>
            </a:endParaRPr>
          </a:p>
        </p:txBody>
      </p:sp>
      <p:sp>
        <p:nvSpPr>
          <p:cNvPr id="608" name="文本框 607">
            <a:extLst>
              <a:ext uri="{FF2B5EF4-FFF2-40B4-BE49-F238E27FC236}">
                <a16:creationId xmlns:a16="http://schemas.microsoft.com/office/drawing/2014/main" id="{4F7B3BC5-CBF2-4B81-A0C1-DDAD2D3B1FF5}"/>
              </a:ext>
            </a:extLst>
          </p:cNvPr>
          <p:cNvSpPr txBox="1"/>
          <p:nvPr/>
        </p:nvSpPr>
        <p:spPr>
          <a:xfrm>
            <a:off x="1513621" y="2555813"/>
            <a:ext cx="1287532" cy="338554"/>
          </a:xfrm>
          <a:prstGeom prst="rect">
            <a:avLst/>
          </a:prstGeom>
          <a:noFill/>
        </p:spPr>
        <p:txBody>
          <a:bodyPr wrap="none" rtlCol="0">
            <a:spAutoFit/>
          </a:bodyPr>
          <a:lstStyle/>
          <a:p>
            <a:r>
              <a:rPr lang="en-US" altLang="zh-CN" sz="1600" dirty="0" err="1">
                <a:latin typeface="微软雅黑" panose="020B0503020204020204" pitchFamily="34" charset="-122"/>
                <a:ea typeface="微软雅黑" panose="020B0503020204020204" pitchFamily="34" charset="-122"/>
              </a:rPr>
              <a:t>Bispectrum</a:t>
            </a:r>
            <a:endParaRPr lang="zh-CN" altLang="en-US" sz="1600" dirty="0">
              <a:latin typeface="微软雅黑" panose="020B0503020204020204" pitchFamily="34" charset="-122"/>
              <a:ea typeface="微软雅黑" panose="020B0503020204020204" pitchFamily="34" charset="-122"/>
            </a:endParaRPr>
          </a:p>
        </p:txBody>
      </p:sp>
      <p:grpSp>
        <p:nvGrpSpPr>
          <p:cNvPr id="609" name="组合 608">
            <a:extLst>
              <a:ext uri="{FF2B5EF4-FFF2-40B4-BE49-F238E27FC236}">
                <a16:creationId xmlns:a16="http://schemas.microsoft.com/office/drawing/2014/main" id="{CFAAE91F-7A91-453E-B0E6-2A0F761ECEE0}"/>
              </a:ext>
            </a:extLst>
          </p:cNvPr>
          <p:cNvGrpSpPr/>
          <p:nvPr/>
        </p:nvGrpSpPr>
        <p:grpSpPr>
          <a:xfrm>
            <a:off x="183592" y="3401228"/>
            <a:ext cx="997143" cy="580305"/>
            <a:chOff x="9569359" y="3185797"/>
            <a:chExt cx="997143" cy="580305"/>
          </a:xfrm>
        </p:grpSpPr>
        <p:sp>
          <p:nvSpPr>
            <p:cNvPr id="624" name="矩形: 圆角 623">
              <a:extLst>
                <a:ext uri="{FF2B5EF4-FFF2-40B4-BE49-F238E27FC236}">
                  <a16:creationId xmlns:a16="http://schemas.microsoft.com/office/drawing/2014/main" id="{4BDA38C4-255A-47D0-9D1E-D2C206E10A9E}"/>
                </a:ext>
              </a:extLst>
            </p:cNvPr>
            <p:cNvSpPr/>
            <p:nvPr/>
          </p:nvSpPr>
          <p:spPr>
            <a:xfrm>
              <a:off x="9569359" y="3185797"/>
              <a:ext cx="997143" cy="580305"/>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5" name="文本框 624">
              <a:extLst>
                <a:ext uri="{FF2B5EF4-FFF2-40B4-BE49-F238E27FC236}">
                  <a16:creationId xmlns:a16="http://schemas.microsoft.com/office/drawing/2014/main" id="{1652BD60-07BE-449B-838D-1BF6C8D0D7AD}"/>
                </a:ext>
              </a:extLst>
            </p:cNvPr>
            <p:cNvSpPr txBox="1"/>
            <p:nvPr/>
          </p:nvSpPr>
          <p:spPr>
            <a:xfrm>
              <a:off x="9603420" y="3220879"/>
              <a:ext cx="949427"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Feature</a:t>
              </a:r>
            </a:p>
            <a:p>
              <a:pPr algn="ctr"/>
              <a:r>
                <a:rPr lang="en-US" altLang="zh-CN" sz="1400" dirty="0">
                  <a:latin typeface="微软雅黑" panose="020B0503020204020204" pitchFamily="34" charset="-122"/>
                  <a:ea typeface="微软雅黑" panose="020B0503020204020204" pitchFamily="34" charset="-122"/>
                </a:rPr>
                <a:t>Extractor</a:t>
              </a:r>
              <a:endParaRPr lang="zh-CN" altLang="en-US" sz="1400" dirty="0">
                <a:latin typeface="微软雅黑" panose="020B0503020204020204" pitchFamily="34" charset="-122"/>
                <a:ea typeface="微软雅黑" panose="020B0503020204020204" pitchFamily="34" charset="-122"/>
              </a:endParaRPr>
            </a:p>
          </p:txBody>
        </p:sp>
      </p:grpSp>
      <p:grpSp>
        <p:nvGrpSpPr>
          <p:cNvPr id="610" name="组合 609">
            <a:extLst>
              <a:ext uri="{FF2B5EF4-FFF2-40B4-BE49-F238E27FC236}">
                <a16:creationId xmlns:a16="http://schemas.microsoft.com/office/drawing/2014/main" id="{5661B042-61EE-4365-9B5B-6B8D5A083C59}"/>
              </a:ext>
            </a:extLst>
          </p:cNvPr>
          <p:cNvGrpSpPr/>
          <p:nvPr/>
        </p:nvGrpSpPr>
        <p:grpSpPr>
          <a:xfrm>
            <a:off x="1614032" y="3379351"/>
            <a:ext cx="997143" cy="580305"/>
            <a:chOff x="9569359" y="3185797"/>
            <a:chExt cx="997143" cy="580305"/>
          </a:xfrm>
        </p:grpSpPr>
        <p:sp>
          <p:nvSpPr>
            <p:cNvPr id="622" name="矩形: 圆角 621">
              <a:extLst>
                <a:ext uri="{FF2B5EF4-FFF2-40B4-BE49-F238E27FC236}">
                  <a16:creationId xmlns:a16="http://schemas.microsoft.com/office/drawing/2014/main" id="{DEC1DFDB-DC4F-49A8-ADF3-B162F604FB9D}"/>
                </a:ext>
              </a:extLst>
            </p:cNvPr>
            <p:cNvSpPr/>
            <p:nvPr/>
          </p:nvSpPr>
          <p:spPr>
            <a:xfrm>
              <a:off x="9569359" y="3185797"/>
              <a:ext cx="997143" cy="580305"/>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3" name="文本框 622">
              <a:extLst>
                <a:ext uri="{FF2B5EF4-FFF2-40B4-BE49-F238E27FC236}">
                  <a16:creationId xmlns:a16="http://schemas.microsoft.com/office/drawing/2014/main" id="{169B2DD8-92EF-4601-95C8-C2610B76A179}"/>
                </a:ext>
              </a:extLst>
            </p:cNvPr>
            <p:cNvSpPr txBox="1"/>
            <p:nvPr/>
          </p:nvSpPr>
          <p:spPr>
            <a:xfrm>
              <a:off x="9603420" y="3220879"/>
              <a:ext cx="949427"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Feature</a:t>
              </a:r>
            </a:p>
            <a:p>
              <a:pPr algn="ctr"/>
              <a:r>
                <a:rPr lang="en-US" altLang="zh-CN" sz="1400" dirty="0">
                  <a:latin typeface="微软雅黑" panose="020B0503020204020204" pitchFamily="34" charset="-122"/>
                  <a:ea typeface="微软雅黑" panose="020B0503020204020204" pitchFamily="34" charset="-122"/>
                </a:rPr>
                <a:t>Extractor</a:t>
              </a:r>
              <a:endParaRPr lang="zh-CN" altLang="en-US" sz="1400" dirty="0">
                <a:latin typeface="微软雅黑" panose="020B0503020204020204" pitchFamily="34" charset="-122"/>
                <a:ea typeface="微软雅黑" panose="020B0503020204020204" pitchFamily="34" charset="-122"/>
              </a:endParaRPr>
            </a:p>
          </p:txBody>
        </p:sp>
      </p:grpSp>
      <p:sp>
        <p:nvSpPr>
          <p:cNvPr id="611" name="矩形: 圆角 610">
            <a:extLst>
              <a:ext uri="{FF2B5EF4-FFF2-40B4-BE49-F238E27FC236}">
                <a16:creationId xmlns:a16="http://schemas.microsoft.com/office/drawing/2014/main" id="{7E238581-E6DB-4635-BF5E-CE66F7A59D14}"/>
              </a:ext>
            </a:extLst>
          </p:cNvPr>
          <p:cNvSpPr/>
          <p:nvPr/>
        </p:nvSpPr>
        <p:spPr>
          <a:xfrm>
            <a:off x="697883" y="4462601"/>
            <a:ext cx="1314679" cy="655030"/>
          </a:xfrm>
          <a:prstGeom prst="round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2" name="文本框 611">
            <a:extLst>
              <a:ext uri="{FF2B5EF4-FFF2-40B4-BE49-F238E27FC236}">
                <a16:creationId xmlns:a16="http://schemas.microsoft.com/office/drawing/2014/main" id="{6FB74408-FF01-4E3C-B524-EC697C40A891}"/>
              </a:ext>
            </a:extLst>
          </p:cNvPr>
          <p:cNvSpPr txBox="1"/>
          <p:nvPr/>
        </p:nvSpPr>
        <p:spPr>
          <a:xfrm>
            <a:off x="677083" y="4517225"/>
            <a:ext cx="1411605"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Kernel based</a:t>
            </a:r>
          </a:p>
          <a:p>
            <a:pPr algn="ctr"/>
            <a:r>
              <a:rPr lang="en-US" altLang="zh-CN" sz="1400" dirty="0">
                <a:latin typeface="微软雅黑" panose="020B0503020204020204" pitchFamily="34" charset="-122"/>
                <a:ea typeface="微软雅黑" panose="020B0503020204020204" pitchFamily="34" charset="-122"/>
              </a:rPr>
              <a:t>Feature fusion</a:t>
            </a:r>
            <a:endParaRPr lang="zh-CN" altLang="en-US" sz="1400" dirty="0">
              <a:latin typeface="微软雅黑" panose="020B0503020204020204" pitchFamily="34" charset="-122"/>
              <a:ea typeface="微软雅黑" panose="020B0503020204020204" pitchFamily="34" charset="-122"/>
            </a:endParaRPr>
          </a:p>
        </p:txBody>
      </p:sp>
      <p:sp>
        <p:nvSpPr>
          <p:cNvPr id="613" name="矩形: 圆角 612">
            <a:extLst>
              <a:ext uri="{FF2B5EF4-FFF2-40B4-BE49-F238E27FC236}">
                <a16:creationId xmlns:a16="http://schemas.microsoft.com/office/drawing/2014/main" id="{E8F98F46-2017-40C0-9519-3F1971F6EE66}"/>
              </a:ext>
            </a:extLst>
          </p:cNvPr>
          <p:cNvSpPr/>
          <p:nvPr/>
        </p:nvSpPr>
        <p:spPr>
          <a:xfrm>
            <a:off x="549621" y="5415684"/>
            <a:ext cx="1607867" cy="966066"/>
          </a:xfrm>
          <a:prstGeom prst="round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4" name="文本框 613">
            <a:extLst>
              <a:ext uri="{FF2B5EF4-FFF2-40B4-BE49-F238E27FC236}">
                <a16:creationId xmlns:a16="http://schemas.microsoft.com/office/drawing/2014/main" id="{E93FA5EA-239B-45E3-B2AF-2E4491A7B4DB}"/>
              </a:ext>
            </a:extLst>
          </p:cNvPr>
          <p:cNvSpPr txBox="1"/>
          <p:nvPr/>
        </p:nvSpPr>
        <p:spPr>
          <a:xfrm>
            <a:off x="477324" y="5679591"/>
            <a:ext cx="1774845"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Prototype based</a:t>
            </a:r>
          </a:p>
          <a:p>
            <a:pPr algn="ctr"/>
            <a:r>
              <a:rPr lang="en-US" altLang="zh-CN" sz="1200" dirty="0">
                <a:latin typeface="微软雅黑" panose="020B0503020204020204" pitchFamily="34" charset="-122"/>
                <a:ea typeface="微软雅黑" panose="020B0503020204020204" pitchFamily="34" charset="-122"/>
              </a:rPr>
              <a:t>Classification Method</a:t>
            </a:r>
            <a:endParaRPr lang="zh-CN" altLang="en-US" sz="1200" dirty="0">
              <a:latin typeface="微软雅黑" panose="020B0503020204020204" pitchFamily="34" charset="-122"/>
              <a:ea typeface="微软雅黑" panose="020B0503020204020204" pitchFamily="34" charset="-122"/>
            </a:endParaRPr>
          </a:p>
        </p:txBody>
      </p:sp>
      <p:cxnSp>
        <p:nvCxnSpPr>
          <p:cNvPr id="615" name="连接符: 肘形 614">
            <a:extLst>
              <a:ext uri="{FF2B5EF4-FFF2-40B4-BE49-F238E27FC236}">
                <a16:creationId xmlns:a16="http://schemas.microsoft.com/office/drawing/2014/main" id="{F0C8C38E-328B-4D98-9765-038851CF85C1}"/>
              </a:ext>
            </a:extLst>
          </p:cNvPr>
          <p:cNvCxnSpPr>
            <a:stCxn id="603" idx="2"/>
            <a:endCxn id="605" idx="0"/>
          </p:cNvCxnSpPr>
          <p:nvPr/>
        </p:nvCxnSpPr>
        <p:spPr>
          <a:xfrm rot="5400000">
            <a:off x="815479" y="1909504"/>
            <a:ext cx="407036" cy="67245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6" name="连接符: 肘形 615">
            <a:extLst>
              <a:ext uri="{FF2B5EF4-FFF2-40B4-BE49-F238E27FC236}">
                <a16:creationId xmlns:a16="http://schemas.microsoft.com/office/drawing/2014/main" id="{3ED206C9-E1D9-4151-B7EA-1194B60E4AC0}"/>
              </a:ext>
            </a:extLst>
          </p:cNvPr>
          <p:cNvCxnSpPr>
            <a:stCxn id="603" idx="2"/>
            <a:endCxn id="606" idx="0"/>
          </p:cNvCxnSpPr>
          <p:nvPr/>
        </p:nvCxnSpPr>
        <p:spPr>
          <a:xfrm rot="16200000" flipH="1">
            <a:off x="1531823" y="1865610"/>
            <a:ext cx="407036" cy="76023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7" name="直接箭头连接符 616">
            <a:extLst>
              <a:ext uri="{FF2B5EF4-FFF2-40B4-BE49-F238E27FC236}">
                <a16:creationId xmlns:a16="http://schemas.microsoft.com/office/drawing/2014/main" id="{5DF241FC-4390-47BA-86AA-74BF1F8BA7CB}"/>
              </a:ext>
            </a:extLst>
          </p:cNvPr>
          <p:cNvCxnSpPr>
            <a:cxnSpLocks/>
            <a:stCxn id="605" idx="2"/>
            <a:endCxn id="624" idx="0"/>
          </p:cNvCxnSpPr>
          <p:nvPr/>
        </p:nvCxnSpPr>
        <p:spPr>
          <a:xfrm flipH="1">
            <a:off x="682164" y="2976695"/>
            <a:ext cx="608" cy="42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8" name="直接箭头连接符 617">
            <a:extLst>
              <a:ext uri="{FF2B5EF4-FFF2-40B4-BE49-F238E27FC236}">
                <a16:creationId xmlns:a16="http://schemas.microsoft.com/office/drawing/2014/main" id="{EB952063-3310-47D0-BDB4-D11BF5F9A617}"/>
              </a:ext>
            </a:extLst>
          </p:cNvPr>
          <p:cNvCxnSpPr>
            <a:stCxn id="606" idx="2"/>
            <a:endCxn id="622" idx="0"/>
          </p:cNvCxnSpPr>
          <p:nvPr/>
        </p:nvCxnSpPr>
        <p:spPr>
          <a:xfrm flipH="1">
            <a:off x="2112604" y="2976695"/>
            <a:ext cx="2856" cy="40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9" name="连接符: 肘形 618">
            <a:extLst>
              <a:ext uri="{FF2B5EF4-FFF2-40B4-BE49-F238E27FC236}">
                <a16:creationId xmlns:a16="http://schemas.microsoft.com/office/drawing/2014/main" id="{3B18AFF2-6D69-464B-9BA2-DB9FD24A86AE}"/>
              </a:ext>
            </a:extLst>
          </p:cNvPr>
          <p:cNvCxnSpPr>
            <a:cxnSpLocks/>
            <a:stCxn id="624" idx="2"/>
            <a:endCxn id="611" idx="0"/>
          </p:cNvCxnSpPr>
          <p:nvPr/>
        </p:nvCxnSpPr>
        <p:spPr>
          <a:xfrm rot="16200000" flipH="1">
            <a:off x="778159" y="3885537"/>
            <a:ext cx="481068" cy="67305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0" name="连接符: 肘形 619">
            <a:extLst>
              <a:ext uri="{FF2B5EF4-FFF2-40B4-BE49-F238E27FC236}">
                <a16:creationId xmlns:a16="http://schemas.microsoft.com/office/drawing/2014/main" id="{DFAD4FC5-6A1C-4274-A1E6-9B52E38A7244}"/>
              </a:ext>
            </a:extLst>
          </p:cNvPr>
          <p:cNvCxnSpPr>
            <a:cxnSpLocks/>
            <a:stCxn id="622" idx="2"/>
            <a:endCxn id="611" idx="0"/>
          </p:cNvCxnSpPr>
          <p:nvPr/>
        </p:nvCxnSpPr>
        <p:spPr>
          <a:xfrm rot="5400000">
            <a:off x="1482442" y="3832438"/>
            <a:ext cx="502945" cy="757381"/>
          </a:xfrm>
          <a:prstGeom prst="bentConnector3">
            <a:avLst>
              <a:gd name="adj1" fmla="val 5206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直接箭头连接符 620">
            <a:extLst>
              <a:ext uri="{FF2B5EF4-FFF2-40B4-BE49-F238E27FC236}">
                <a16:creationId xmlns:a16="http://schemas.microsoft.com/office/drawing/2014/main" id="{CF603744-6011-41BE-A468-E8514BE49F63}"/>
              </a:ext>
            </a:extLst>
          </p:cNvPr>
          <p:cNvCxnSpPr>
            <a:cxnSpLocks/>
            <a:stCxn id="611" idx="2"/>
            <a:endCxn id="613" idx="0"/>
          </p:cNvCxnSpPr>
          <p:nvPr/>
        </p:nvCxnSpPr>
        <p:spPr>
          <a:xfrm flipH="1">
            <a:off x="1353555" y="5117631"/>
            <a:ext cx="1668" cy="298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6" name="文本框 625">
            <a:extLst>
              <a:ext uri="{FF2B5EF4-FFF2-40B4-BE49-F238E27FC236}">
                <a16:creationId xmlns:a16="http://schemas.microsoft.com/office/drawing/2014/main" id="{74C060AF-3753-4224-AC0F-E5678EF60CE5}"/>
              </a:ext>
            </a:extLst>
          </p:cNvPr>
          <p:cNvSpPr txBox="1"/>
          <p:nvPr/>
        </p:nvSpPr>
        <p:spPr>
          <a:xfrm>
            <a:off x="2843559" y="4630463"/>
            <a:ext cx="1438214" cy="369332"/>
          </a:xfrm>
          <a:prstGeom prst="rect">
            <a:avLst/>
          </a:prstGeom>
          <a:noFill/>
        </p:spPr>
        <p:txBody>
          <a:bodyPr wrap="none" rtlCol="0">
            <a:spAutoFit/>
          </a:bodyPr>
          <a:lstStyle/>
          <a:p>
            <a:r>
              <a:rPr lang="en-US" altLang="zh-CN" dirty="0"/>
              <a:t>Resnet Block</a:t>
            </a:r>
            <a:endParaRPr lang="zh-CN" altLang="en-US" dirty="0"/>
          </a:p>
        </p:txBody>
      </p:sp>
      <p:sp>
        <p:nvSpPr>
          <p:cNvPr id="627" name="文本框 626">
            <a:extLst>
              <a:ext uri="{FF2B5EF4-FFF2-40B4-BE49-F238E27FC236}">
                <a16:creationId xmlns:a16="http://schemas.microsoft.com/office/drawing/2014/main" id="{BD006F77-17FB-4A66-8EB3-35107A225BA3}"/>
              </a:ext>
            </a:extLst>
          </p:cNvPr>
          <p:cNvSpPr txBox="1"/>
          <p:nvPr/>
        </p:nvSpPr>
        <p:spPr>
          <a:xfrm>
            <a:off x="540097" y="1041985"/>
            <a:ext cx="1813317"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模型架构：</a:t>
            </a:r>
          </a:p>
        </p:txBody>
      </p:sp>
      <p:sp>
        <p:nvSpPr>
          <p:cNvPr id="630" name="文本框 629">
            <a:extLst>
              <a:ext uri="{FF2B5EF4-FFF2-40B4-BE49-F238E27FC236}">
                <a16:creationId xmlns:a16="http://schemas.microsoft.com/office/drawing/2014/main" id="{AF21F651-5F09-43A0-BB53-51B1678A06CE}"/>
              </a:ext>
            </a:extLst>
          </p:cNvPr>
          <p:cNvSpPr txBox="1"/>
          <p:nvPr/>
        </p:nvSpPr>
        <p:spPr>
          <a:xfrm>
            <a:off x="5667211" y="4374985"/>
            <a:ext cx="1438214" cy="369332"/>
          </a:xfrm>
          <a:prstGeom prst="rect">
            <a:avLst/>
          </a:prstGeom>
          <a:noFill/>
        </p:spPr>
        <p:txBody>
          <a:bodyPr wrap="none" rtlCol="0">
            <a:spAutoFit/>
          </a:bodyPr>
          <a:lstStyle/>
          <a:p>
            <a:r>
              <a:rPr lang="en-US" altLang="zh-CN" dirty="0"/>
              <a:t>Resnet Block</a:t>
            </a:r>
            <a:endParaRPr lang="zh-CN" altLang="en-US" dirty="0"/>
          </a:p>
        </p:txBody>
      </p:sp>
    </p:spTree>
    <p:extLst>
      <p:ext uri="{BB962C8B-B14F-4D97-AF65-F5344CB8AC3E}">
        <p14:creationId xmlns:p14="http://schemas.microsoft.com/office/powerpoint/2010/main" val="44968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62F47-A009-41F5-87A0-E26A3287476C}"/>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CF62C672-862B-4EAC-BA71-698D2A642F46}"/>
              </a:ext>
            </a:extLst>
          </p:cNvPr>
          <p:cNvSpPr>
            <a:spLocks noGrp="1"/>
          </p:cNvSpPr>
          <p:nvPr>
            <p:ph type="sldNum" sz="quarter" idx="10"/>
          </p:nvPr>
        </p:nvSpPr>
        <p:spPr/>
        <p:txBody>
          <a:bodyPr/>
          <a:lstStyle/>
          <a:p>
            <a:fld id="{54B3F8C3-4D34-464E-BB5A-60724E4C6E9F}" type="slidenum">
              <a:rPr lang="zh-CN" altLang="en-US" smtClean="0"/>
              <a:t>11</a:t>
            </a:fld>
            <a:endParaRPr lang="zh-CN" altLang="en-US" dirty="0"/>
          </a:p>
        </p:txBody>
      </p:sp>
      <p:sp>
        <p:nvSpPr>
          <p:cNvPr id="4" name="文本框 3">
            <a:extLst>
              <a:ext uri="{FF2B5EF4-FFF2-40B4-BE49-F238E27FC236}">
                <a16:creationId xmlns:a16="http://schemas.microsoft.com/office/drawing/2014/main" id="{68ADFF53-6F5C-42A1-B815-D65B16F0F21B}"/>
              </a:ext>
            </a:extLst>
          </p:cNvPr>
          <p:cNvSpPr txBox="1"/>
          <p:nvPr/>
        </p:nvSpPr>
        <p:spPr>
          <a:xfrm>
            <a:off x="377371" y="1132114"/>
            <a:ext cx="1813317"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特征融合：</a:t>
            </a:r>
          </a:p>
        </p:txBody>
      </p:sp>
      <p:sp>
        <p:nvSpPr>
          <p:cNvPr id="5" name="文本框 4">
            <a:extLst>
              <a:ext uri="{FF2B5EF4-FFF2-40B4-BE49-F238E27FC236}">
                <a16:creationId xmlns:a16="http://schemas.microsoft.com/office/drawing/2014/main" id="{B9F038AC-0B60-426C-84E0-0B4B98D1893E}"/>
              </a:ext>
            </a:extLst>
          </p:cNvPr>
          <p:cNvSpPr txBox="1"/>
          <p:nvPr/>
        </p:nvSpPr>
        <p:spPr>
          <a:xfrm>
            <a:off x="388619" y="1812515"/>
            <a:ext cx="279922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短时傅里叶变换</a:t>
            </a:r>
            <a:r>
              <a:rPr lang="en-US" altLang="zh-CN" sz="2000" b="1" dirty="0">
                <a:latin typeface="微软雅黑" panose="020B0503020204020204" pitchFamily="34" charset="-122"/>
                <a:ea typeface="微软雅黑" panose="020B0503020204020204" pitchFamily="34" charset="-122"/>
              </a:rPr>
              <a:t>(STFT)</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DA090F3-A9D8-4B97-9EFD-BE2A19C2FEE6}"/>
              </a:ext>
            </a:extLst>
          </p:cNvPr>
          <p:cNvSpPr txBox="1"/>
          <p:nvPr/>
        </p:nvSpPr>
        <p:spPr>
          <a:xfrm>
            <a:off x="6197600" y="1718254"/>
            <a:ext cx="273991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双谱（</a:t>
            </a:r>
            <a:r>
              <a:rPr lang="en-US" altLang="zh-CN" sz="2000" b="1" dirty="0" err="1">
                <a:latin typeface="微软雅黑" panose="020B0503020204020204" pitchFamily="34" charset="-122"/>
                <a:ea typeface="微软雅黑" panose="020B0503020204020204" pitchFamily="34" charset="-122"/>
              </a:rPr>
              <a:t>Bispectrum</a:t>
            </a:r>
            <a:r>
              <a:rPr lang="zh-CN" altLang="en-US" sz="2000" b="1" dirty="0">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0E8D9898-C62C-4E08-BFA1-AF20EF773B5E}"/>
              </a:ext>
            </a:extLst>
          </p:cNvPr>
          <p:cNvPicPr>
            <a:picLocks noChangeAspect="1"/>
          </p:cNvPicPr>
          <p:nvPr/>
        </p:nvPicPr>
        <p:blipFill rotWithShape="1">
          <a:blip r:embed="rId3"/>
          <a:srcRect r="52541"/>
          <a:stretch/>
        </p:blipFill>
        <p:spPr>
          <a:xfrm>
            <a:off x="614681" y="2461663"/>
            <a:ext cx="2534920" cy="1579074"/>
          </a:xfrm>
          <a:prstGeom prst="rect">
            <a:avLst/>
          </a:prstGeom>
        </p:spPr>
      </p:pic>
      <p:pic>
        <p:nvPicPr>
          <p:cNvPr id="9" name="图片 8">
            <a:extLst>
              <a:ext uri="{FF2B5EF4-FFF2-40B4-BE49-F238E27FC236}">
                <a16:creationId xmlns:a16="http://schemas.microsoft.com/office/drawing/2014/main" id="{761A37F6-F6C3-434B-9EF0-D2459FFD5DD3}"/>
              </a:ext>
            </a:extLst>
          </p:cNvPr>
          <p:cNvPicPr>
            <a:picLocks noChangeAspect="1"/>
          </p:cNvPicPr>
          <p:nvPr/>
        </p:nvPicPr>
        <p:blipFill rotWithShape="1">
          <a:blip r:embed="rId3"/>
          <a:srcRect l="50313"/>
          <a:stretch/>
        </p:blipFill>
        <p:spPr>
          <a:xfrm>
            <a:off x="3072131" y="2461663"/>
            <a:ext cx="2653937" cy="1579074"/>
          </a:xfrm>
          <a:prstGeom prst="rect">
            <a:avLst/>
          </a:prstGeom>
        </p:spPr>
      </p:pic>
      <p:pic>
        <p:nvPicPr>
          <p:cNvPr id="1026" name="Picture 2">
            <a:extLst>
              <a:ext uri="{FF2B5EF4-FFF2-40B4-BE49-F238E27FC236}">
                <a16:creationId xmlns:a16="http://schemas.microsoft.com/office/drawing/2014/main" id="{73745886-EBB2-44F0-92B1-476F3755C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5" r="4851" b="3546"/>
          <a:stretch/>
        </p:blipFill>
        <p:spPr bwMode="auto">
          <a:xfrm>
            <a:off x="614680" y="4289775"/>
            <a:ext cx="2653937" cy="20919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B2FFDD9-AEE8-43EA-930E-EA95E2D1E379}"/>
              </a:ext>
            </a:extLst>
          </p:cNvPr>
          <p:cNvSpPr txBox="1"/>
          <p:nvPr/>
        </p:nvSpPr>
        <p:spPr>
          <a:xfrm>
            <a:off x="3323481" y="4500373"/>
            <a:ext cx="3300904" cy="1670778"/>
          </a:xfrm>
          <a:prstGeom prst="rect">
            <a:avLst/>
          </a:prstGeom>
          <a:noFill/>
        </p:spPr>
        <p:txBody>
          <a:bodyPr wrap="none" rtlCol="0">
            <a:spAutoFit/>
          </a:bodyPr>
          <a:lstStyle/>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短时窗函数</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局部时间范围内的频率特性</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低时频分辨率</a:t>
            </a:r>
          </a:p>
        </p:txBody>
      </p:sp>
      <p:pic>
        <p:nvPicPr>
          <p:cNvPr id="1028" name="Picture 4">
            <a:extLst>
              <a:ext uri="{FF2B5EF4-FFF2-40B4-BE49-F238E27FC236}">
                <a16:creationId xmlns:a16="http://schemas.microsoft.com/office/drawing/2014/main" id="{E18D02F2-F14F-48EB-80CB-7CD43DAA1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00" t="7686" r="58300" b="18230"/>
          <a:stretch/>
        </p:blipFill>
        <p:spPr bwMode="auto">
          <a:xfrm>
            <a:off x="6711815" y="2337144"/>
            <a:ext cx="2158521" cy="18281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7EE9736-669F-4707-B1C0-B7C9D089D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4909" y="2212625"/>
            <a:ext cx="2293229" cy="1828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FECB0C-8440-4BD0-9D0F-8FDA6FA3C2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9249" y="4289775"/>
            <a:ext cx="2278796" cy="2183761"/>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E9C9447F-FF2C-446B-A33D-AD7EF0F4925E}"/>
              </a:ext>
            </a:extLst>
          </p:cNvPr>
          <p:cNvSpPr txBox="1"/>
          <p:nvPr/>
        </p:nvSpPr>
        <p:spPr>
          <a:xfrm>
            <a:off x="9077858" y="4546266"/>
            <a:ext cx="2887329" cy="1670778"/>
          </a:xfrm>
          <a:prstGeom prst="rect">
            <a:avLst/>
          </a:prstGeom>
          <a:noFill/>
        </p:spPr>
        <p:txBody>
          <a:bodyPr wrap="none" rtlCol="0">
            <a:spAutoFit/>
          </a:bodyPr>
          <a:lstStyle/>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阶数最低的高阶统计量</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非线性、非高斯特征</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mj-lt"/>
              <a:buAutoNum type="arabicPeriod"/>
            </a:pPr>
            <a:r>
              <a:rPr lang="zh-CN" altLang="en-US" dirty="0">
                <a:latin typeface="微软雅黑" panose="020B0503020204020204" pitchFamily="34" charset="-122"/>
                <a:ea typeface="微软雅黑" panose="020B0503020204020204" pitchFamily="34" charset="-122"/>
              </a:rPr>
              <a:t>抑制高斯噪声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926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2BEC8F-BF7B-4B47-BF2C-95B54BD4C377}"/>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4E97A7CD-5736-4867-8D7A-3BC8496088D6}"/>
              </a:ext>
            </a:extLst>
          </p:cNvPr>
          <p:cNvSpPr>
            <a:spLocks noGrp="1"/>
          </p:cNvSpPr>
          <p:nvPr>
            <p:ph type="sldNum" sz="quarter" idx="10"/>
          </p:nvPr>
        </p:nvSpPr>
        <p:spPr/>
        <p:txBody>
          <a:bodyPr/>
          <a:lstStyle/>
          <a:p>
            <a:fld id="{54B3F8C3-4D34-464E-BB5A-60724E4C6E9F}" type="slidenum">
              <a:rPr lang="zh-CN" altLang="en-US" smtClean="0"/>
              <a:t>12</a:t>
            </a:fld>
            <a:endParaRPr lang="zh-CN" altLang="en-US" dirty="0"/>
          </a:p>
        </p:txBody>
      </p:sp>
      <p:sp>
        <p:nvSpPr>
          <p:cNvPr id="107" name="矩形 106">
            <a:extLst>
              <a:ext uri="{FF2B5EF4-FFF2-40B4-BE49-F238E27FC236}">
                <a16:creationId xmlns:a16="http://schemas.microsoft.com/office/drawing/2014/main" id="{10693833-0C03-4ACF-82CE-AA9F51F000A5}"/>
              </a:ext>
            </a:extLst>
          </p:cNvPr>
          <p:cNvSpPr/>
          <p:nvPr/>
        </p:nvSpPr>
        <p:spPr>
          <a:xfrm>
            <a:off x="527698" y="1562092"/>
            <a:ext cx="3333100" cy="435610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5" name="组合 144">
            <a:extLst>
              <a:ext uri="{FF2B5EF4-FFF2-40B4-BE49-F238E27FC236}">
                <a16:creationId xmlns:a16="http://schemas.microsoft.com/office/drawing/2014/main" id="{461D0952-7BA6-4675-8BB5-10A4AEC65C9F}"/>
              </a:ext>
            </a:extLst>
          </p:cNvPr>
          <p:cNvGrpSpPr/>
          <p:nvPr/>
        </p:nvGrpSpPr>
        <p:grpSpPr>
          <a:xfrm rot="5400000">
            <a:off x="1407307" y="1205872"/>
            <a:ext cx="464243" cy="1405823"/>
            <a:chOff x="1539795" y="1798456"/>
            <a:chExt cx="464243" cy="1405823"/>
          </a:xfrm>
        </p:grpSpPr>
        <p:sp>
          <p:nvSpPr>
            <p:cNvPr id="112" name="矩形: 圆角 111">
              <a:extLst>
                <a:ext uri="{FF2B5EF4-FFF2-40B4-BE49-F238E27FC236}">
                  <a16:creationId xmlns:a16="http://schemas.microsoft.com/office/drawing/2014/main" id="{43BF06AB-0242-453C-94B2-08386C37F0E9}"/>
                </a:ext>
              </a:extLst>
            </p:cNvPr>
            <p:cNvSpPr/>
            <p:nvPr/>
          </p:nvSpPr>
          <p:spPr>
            <a:xfrm>
              <a:off x="1539795" y="1823775"/>
              <a:ext cx="464243" cy="131207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文本框 112">
              <a:extLst>
                <a:ext uri="{FF2B5EF4-FFF2-40B4-BE49-F238E27FC236}">
                  <a16:creationId xmlns:a16="http://schemas.microsoft.com/office/drawing/2014/main" id="{74CD6410-A574-4161-9F28-E05CB653EE90}"/>
                </a:ext>
              </a:extLst>
            </p:cNvPr>
            <p:cNvSpPr txBox="1"/>
            <p:nvPr/>
          </p:nvSpPr>
          <p:spPr>
            <a:xfrm flipV="1">
              <a:off x="1603482" y="1798456"/>
              <a:ext cx="338554" cy="1405823"/>
            </a:xfrm>
            <a:prstGeom prst="rect">
              <a:avLst/>
            </a:prstGeom>
            <a:noFill/>
          </p:spPr>
          <p:txBody>
            <a:bodyPr vert="eaVert" wrap="square" rtlCol="0">
              <a:spAutoFit/>
            </a:bodyPr>
            <a:lstStyle/>
            <a:p>
              <a:pPr algn="ctr"/>
              <a:r>
                <a:rPr lang="en-US" altLang="zh-CN" sz="1000" dirty="0">
                  <a:latin typeface="微软雅黑" panose="020B0503020204020204" pitchFamily="34" charset="-122"/>
                  <a:ea typeface="微软雅黑" panose="020B0503020204020204" pitchFamily="34" charset="-122"/>
                </a:rPr>
                <a:t>CNN BLOCK</a:t>
              </a:r>
              <a:endParaRPr lang="zh-CN" altLang="en-US" sz="1000" dirty="0">
                <a:latin typeface="微软雅黑" panose="020B0503020204020204" pitchFamily="34" charset="-122"/>
                <a:ea typeface="微软雅黑" panose="020B0503020204020204" pitchFamily="34" charset="-122"/>
              </a:endParaRPr>
            </a:p>
          </p:txBody>
        </p:sp>
      </p:grpSp>
      <p:grpSp>
        <p:nvGrpSpPr>
          <p:cNvPr id="166" name="组合 165">
            <a:extLst>
              <a:ext uri="{FF2B5EF4-FFF2-40B4-BE49-F238E27FC236}">
                <a16:creationId xmlns:a16="http://schemas.microsoft.com/office/drawing/2014/main" id="{2C4F050F-5501-40E0-8ACE-EA7A995D12AB}"/>
              </a:ext>
            </a:extLst>
          </p:cNvPr>
          <p:cNvGrpSpPr/>
          <p:nvPr/>
        </p:nvGrpSpPr>
        <p:grpSpPr>
          <a:xfrm>
            <a:off x="1009196" y="2348815"/>
            <a:ext cx="1260463" cy="615553"/>
            <a:chOff x="1009196" y="2374215"/>
            <a:chExt cx="1260463" cy="615553"/>
          </a:xfrm>
        </p:grpSpPr>
        <p:sp>
          <p:nvSpPr>
            <p:cNvPr id="125" name="矩形: 圆角 124">
              <a:extLst>
                <a:ext uri="{FF2B5EF4-FFF2-40B4-BE49-F238E27FC236}">
                  <a16:creationId xmlns:a16="http://schemas.microsoft.com/office/drawing/2014/main" id="{16E04F0B-ACA2-43C9-BBCA-8B69C5E0CF0A}"/>
                </a:ext>
              </a:extLst>
            </p:cNvPr>
            <p:cNvSpPr/>
            <p:nvPr/>
          </p:nvSpPr>
          <p:spPr>
            <a:xfrm rot="5400000">
              <a:off x="1372775" y="2055147"/>
              <a:ext cx="533306" cy="1260463"/>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0F7DDB3D-1753-4F63-B367-8BB883CFC2A3}"/>
                </a:ext>
              </a:extLst>
            </p:cNvPr>
            <p:cNvSpPr txBox="1"/>
            <p:nvPr/>
          </p:nvSpPr>
          <p:spPr>
            <a:xfrm rot="5400000" flipV="1">
              <a:off x="1337780" y="2089300"/>
              <a:ext cx="615553" cy="1185383"/>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64,stride = 1</a:t>
              </a:r>
              <a:endParaRPr lang="zh-CN" altLang="en-US" sz="1400" dirty="0">
                <a:latin typeface="微软雅黑" panose="020B0503020204020204" pitchFamily="34" charset="-122"/>
                <a:ea typeface="微软雅黑" panose="020B0503020204020204" pitchFamily="34" charset="-122"/>
              </a:endParaRPr>
            </a:p>
          </p:txBody>
        </p:sp>
      </p:grpSp>
      <p:grpSp>
        <p:nvGrpSpPr>
          <p:cNvPr id="167" name="组合 166">
            <a:extLst>
              <a:ext uri="{FF2B5EF4-FFF2-40B4-BE49-F238E27FC236}">
                <a16:creationId xmlns:a16="http://schemas.microsoft.com/office/drawing/2014/main" id="{3E9897FA-99ED-4829-BCA0-CF3C17342C6F}"/>
              </a:ext>
            </a:extLst>
          </p:cNvPr>
          <p:cNvGrpSpPr/>
          <p:nvPr/>
        </p:nvGrpSpPr>
        <p:grpSpPr>
          <a:xfrm>
            <a:off x="1014299" y="3145589"/>
            <a:ext cx="1260463" cy="615553"/>
            <a:chOff x="1014299" y="3577389"/>
            <a:chExt cx="1260463" cy="615553"/>
          </a:xfrm>
        </p:grpSpPr>
        <p:sp>
          <p:nvSpPr>
            <p:cNvPr id="128" name="矩形: 圆角 127">
              <a:extLst>
                <a:ext uri="{FF2B5EF4-FFF2-40B4-BE49-F238E27FC236}">
                  <a16:creationId xmlns:a16="http://schemas.microsoft.com/office/drawing/2014/main" id="{D5D04EF4-7E96-4006-9A7D-12AD3C40F898}"/>
                </a:ext>
              </a:extLst>
            </p:cNvPr>
            <p:cNvSpPr/>
            <p:nvPr/>
          </p:nvSpPr>
          <p:spPr>
            <a:xfrm rot="5400000">
              <a:off x="1351212" y="3258321"/>
              <a:ext cx="586637" cy="1260463"/>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a:extLst>
                <a:ext uri="{FF2B5EF4-FFF2-40B4-BE49-F238E27FC236}">
                  <a16:creationId xmlns:a16="http://schemas.microsoft.com/office/drawing/2014/main" id="{76289138-ABEC-4CC1-B634-5D663ABEA444}"/>
                </a:ext>
              </a:extLst>
            </p:cNvPr>
            <p:cNvSpPr txBox="1"/>
            <p:nvPr/>
          </p:nvSpPr>
          <p:spPr>
            <a:xfrm rot="5400000" flipV="1">
              <a:off x="1338204" y="3297153"/>
              <a:ext cx="615553" cy="1176025"/>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128,stride=2</a:t>
              </a:r>
              <a:endParaRPr lang="zh-CN" altLang="en-US" sz="1400" dirty="0">
                <a:latin typeface="微软雅黑" panose="020B0503020204020204" pitchFamily="34" charset="-122"/>
                <a:ea typeface="微软雅黑" panose="020B0503020204020204" pitchFamily="34" charset="-122"/>
              </a:endParaRPr>
            </a:p>
          </p:txBody>
        </p:sp>
      </p:grpSp>
      <p:grpSp>
        <p:nvGrpSpPr>
          <p:cNvPr id="168" name="组合 167">
            <a:extLst>
              <a:ext uri="{FF2B5EF4-FFF2-40B4-BE49-F238E27FC236}">
                <a16:creationId xmlns:a16="http://schemas.microsoft.com/office/drawing/2014/main" id="{5DD6DF9D-0EAD-45C9-8F5B-E70613FD118F}"/>
              </a:ext>
            </a:extLst>
          </p:cNvPr>
          <p:cNvGrpSpPr/>
          <p:nvPr/>
        </p:nvGrpSpPr>
        <p:grpSpPr>
          <a:xfrm>
            <a:off x="1004942" y="3973036"/>
            <a:ext cx="1260464" cy="615553"/>
            <a:chOff x="1004942" y="4658836"/>
            <a:chExt cx="1260464" cy="615553"/>
          </a:xfrm>
        </p:grpSpPr>
        <p:sp>
          <p:nvSpPr>
            <p:cNvPr id="130" name="矩形: 圆角 129">
              <a:extLst>
                <a:ext uri="{FF2B5EF4-FFF2-40B4-BE49-F238E27FC236}">
                  <a16:creationId xmlns:a16="http://schemas.microsoft.com/office/drawing/2014/main" id="{700C21F8-9C42-474E-B7A8-A4F985C6F712}"/>
                </a:ext>
              </a:extLst>
            </p:cNvPr>
            <p:cNvSpPr/>
            <p:nvPr/>
          </p:nvSpPr>
          <p:spPr>
            <a:xfrm rot="5400000">
              <a:off x="1341855" y="4339767"/>
              <a:ext cx="586637" cy="1260464"/>
            </a:xfrm>
            <a:prstGeom prst="roundRect">
              <a:avLst/>
            </a:prstGeom>
            <a:solidFill>
              <a:srgbClr val="DEEB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95B6A825-8D99-4532-AF71-503493DE97FC}"/>
                </a:ext>
              </a:extLst>
            </p:cNvPr>
            <p:cNvSpPr txBox="1"/>
            <p:nvPr/>
          </p:nvSpPr>
          <p:spPr>
            <a:xfrm rot="5400000" flipV="1">
              <a:off x="1333525" y="4373921"/>
              <a:ext cx="615553" cy="1185383"/>
            </a:xfrm>
            <a:prstGeom prst="rect">
              <a:avLst/>
            </a:prstGeom>
            <a:noFill/>
          </p:spPr>
          <p:txBody>
            <a:bodyPr vert="eaVert" wrap="square" rtlCol="0">
              <a:spAutoFit/>
            </a:bodyPr>
            <a:lstStyle/>
            <a:p>
              <a:r>
                <a:rPr lang="en-US" altLang="zh-CN" sz="1400" dirty="0">
                  <a:latin typeface="微软雅黑" panose="020B0503020204020204" pitchFamily="34" charset="-122"/>
                  <a:ea typeface="微软雅黑" panose="020B0503020204020204" pitchFamily="34" charset="-122"/>
                </a:rPr>
                <a:t>Resnet Block</a:t>
              </a:r>
            </a:p>
            <a:p>
              <a:r>
                <a:rPr lang="en-US" altLang="zh-CN" sz="1400" dirty="0">
                  <a:latin typeface="微软雅黑" panose="020B0503020204020204" pitchFamily="34" charset="-122"/>
                  <a:ea typeface="微软雅黑" panose="020B0503020204020204" pitchFamily="34" charset="-122"/>
                </a:rPr>
                <a:t>256,stride=2</a:t>
              </a:r>
              <a:endParaRPr lang="zh-CN" altLang="en-US" sz="1400" dirty="0">
                <a:latin typeface="微软雅黑" panose="020B0503020204020204" pitchFamily="34" charset="-122"/>
                <a:ea typeface="微软雅黑" panose="020B0503020204020204" pitchFamily="34" charset="-122"/>
              </a:endParaRPr>
            </a:p>
          </p:txBody>
        </p:sp>
      </p:grpSp>
      <p:grpSp>
        <p:nvGrpSpPr>
          <p:cNvPr id="137" name="组合 136">
            <a:extLst>
              <a:ext uri="{FF2B5EF4-FFF2-40B4-BE49-F238E27FC236}">
                <a16:creationId xmlns:a16="http://schemas.microsoft.com/office/drawing/2014/main" id="{601F2E71-F330-461E-839F-D7522448503D}"/>
              </a:ext>
            </a:extLst>
          </p:cNvPr>
          <p:cNvGrpSpPr/>
          <p:nvPr/>
        </p:nvGrpSpPr>
        <p:grpSpPr>
          <a:xfrm>
            <a:off x="2689622" y="3578041"/>
            <a:ext cx="994952" cy="496073"/>
            <a:chOff x="7953532" y="3700630"/>
            <a:chExt cx="994952" cy="496073"/>
          </a:xfrm>
        </p:grpSpPr>
        <p:sp>
          <p:nvSpPr>
            <p:cNvPr id="142" name="矩形: 圆角 141">
              <a:extLst>
                <a:ext uri="{FF2B5EF4-FFF2-40B4-BE49-F238E27FC236}">
                  <a16:creationId xmlns:a16="http://schemas.microsoft.com/office/drawing/2014/main" id="{7F758E93-AF1B-4321-AF6F-C8385EAC8806}"/>
                </a:ext>
              </a:extLst>
            </p:cNvPr>
            <p:cNvSpPr/>
            <p:nvPr/>
          </p:nvSpPr>
          <p:spPr>
            <a:xfrm>
              <a:off x="7983829" y="3700630"/>
              <a:ext cx="934359" cy="49607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03864"/>
                </a:solidFill>
              </a:endParaRPr>
            </a:p>
          </p:txBody>
        </p:sp>
        <p:sp>
          <p:nvSpPr>
            <p:cNvPr id="143" name="文本框 142">
              <a:extLst>
                <a:ext uri="{FF2B5EF4-FFF2-40B4-BE49-F238E27FC236}">
                  <a16:creationId xmlns:a16="http://schemas.microsoft.com/office/drawing/2014/main" id="{23F4B94B-9623-455F-9C2B-602DBC66CD0C}"/>
                </a:ext>
              </a:extLst>
            </p:cNvPr>
            <p:cNvSpPr txBox="1"/>
            <p:nvPr/>
          </p:nvSpPr>
          <p:spPr>
            <a:xfrm>
              <a:off x="7953532" y="3809179"/>
              <a:ext cx="994952"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Attention</a:t>
              </a:r>
              <a:endParaRPr lang="zh-CN" altLang="en-US" sz="1400" dirty="0">
                <a:latin typeface="微软雅黑" panose="020B0503020204020204" pitchFamily="34" charset="-122"/>
                <a:ea typeface="微软雅黑" panose="020B0503020204020204" pitchFamily="34" charset="-122"/>
              </a:endParaRPr>
            </a:p>
          </p:txBody>
        </p:sp>
      </p:grpSp>
      <p:grpSp>
        <p:nvGrpSpPr>
          <p:cNvPr id="149" name="组合 148">
            <a:extLst>
              <a:ext uri="{FF2B5EF4-FFF2-40B4-BE49-F238E27FC236}">
                <a16:creationId xmlns:a16="http://schemas.microsoft.com/office/drawing/2014/main" id="{96FA7549-CBFF-4EEB-9E2F-F3F60E74E303}"/>
              </a:ext>
            </a:extLst>
          </p:cNvPr>
          <p:cNvGrpSpPr/>
          <p:nvPr/>
        </p:nvGrpSpPr>
        <p:grpSpPr>
          <a:xfrm>
            <a:off x="1124505" y="4819216"/>
            <a:ext cx="1021336" cy="496073"/>
            <a:chOff x="5959792" y="2231090"/>
            <a:chExt cx="1021336" cy="496073"/>
          </a:xfrm>
        </p:grpSpPr>
        <p:sp>
          <p:nvSpPr>
            <p:cNvPr id="134" name="矩形: 圆角 133">
              <a:extLst>
                <a:ext uri="{FF2B5EF4-FFF2-40B4-BE49-F238E27FC236}">
                  <a16:creationId xmlns:a16="http://schemas.microsoft.com/office/drawing/2014/main" id="{DD3E3A75-37BD-44CB-954C-28D5E6AA0A3A}"/>
                </a:ext>
              </a:extLst>
            </p:cNvPr>
            <p:cNvSpPr/>
            <p:nvPr/>
          </p:nvSpPr>
          <p:spPr>
            <a:xfrm>
              <a:off x="6003281" y="2231090"/>
              <a:ext cx="934359" cy="496073"/>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534FE27F-C317-42D2-9D4C-028872F15C7F}"/>
                </a:ext>
              </a:extLst>
            </p:cNvPr>
            <p:cNvSpPr txBox="1"/>
            <p:nvPr/>
          </p:nvSpPr>
          <p:spPr>
            <a:xfrm>
              <a:off x="5959792" y="2325237"/>
              <a:ext cx="1021336"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Attention</a:t>
              </a:r>
              <a:endParaRPr lang="zh-CN" altLang="en-US" sz="1400" dirty="0">
                <a:latin typeface="微软雅黑" panose="020B0503020204020204" pitchFamily="34" charset="-122"/>
                <a:ea typeface="微软雅黑" panose="020B0503020204020204" pitchFamily="34" charset="-122"/>
              </a:endParaRPr>
            </a:p>
          </p:txBody>
        </p:sp>
      </p:grpSp>
      <p:sp>
        <p:nvSpPr>
          <p:cNvPr id="141" name="文本框 140">
            <a:extLst>
              <a:ext uri="{FF2B5EF4-FFF2-40B4-BE49-F238E27FC236}">
                <a16:creationId xmlns:a16="http://schemas.microsoft.com/office/drawing/2014/main" id="{59DD9E53-A024-4FB2-BEEE-67A64254CA40}"/>
              </a:ext>
            </a:extLst>
          </p:cNvPr>
          <p:cNvSpPr txBox="1"/>
          <p:nvPr/>
        </p:nvSpPr>
        <p:spPr>
          <a:xfrm>
            <a:off x="2349156" y="1710699"/>
            <a:ext cx="1569660" cy="369332"/>
          </a:xfrm>
          <a:prstGeom prst="rect">
            <a:avLst/>
          </a:prstGeom>
          <a:noFill/>
        </p:spPr>
        <p:txBody>
          <a:bodyPr wrap="none" rtlCol="0">
            <a:spAutoFit/>
          </a:bodyPr>
          <a:lstStyle/>
          <a:p>
            <a:r>
              <a:rPr lang="zh-CN" altLang="en-US" dirty="0"/>
              <a:t>特征提取网络</a:t>
            </a:r>
          </a:p>
        </p:txBody>
      </p:sp>
      <p:grpSp>
        <p:nvGrpSpPr>
          <p:cNvPr id="144" name="组合 143">
            <a:extLst>
              <a:ext uri="{FF2B5EF4-FFF2-40B4-BE49-F238E27FC236}">
                <a16:creationId xmlns:a16="http://schemas.microsoft.com/office/drawing/2014/main" id="{9D2FAE91-648F-4CD2-8315-AC6409FDD419}"/>
              </a:ext>
            </a:extLst>
          </p:cNvPr>
          <p:cNvGrpSpPr/>
          <p:nvPr/>
        </p:nvGrpSpPr>
        <p:grpSpPr>
          <a:xfrm>
            <a:off x="4735428" y="1562092"/>
            <a:ext cx="2591546" cy="2981360"/>
            <a:chOff x="7105918" y="3673440"/>
            <a:chExt cx="2591546" cy="2981360"/>
          </a:xfrm>
        </p:grpSpPr>
        <p:cxnSp>
          <p:nvCxnSpPr>
            <p:cNvPr id="11" name="直接箭头连接符 10">
              <a:extLst>
                <a:ext uri="{FF2B5EF4-FFF2-40B4-BE49-F238E27FC236}">
                  <a16:creationId xmlns:a16="http://schemas.microsoft.com/office/drawing/2014/main" id="{A8A41D2C-3DD7-4ACA-9A08-BAC5C141C297}"/>
                </a:ext>
              </a:extLst>
            </p:cNvPr>
            <p:cNvCxnSpPr>
              <a:cxnSpLocks/>
            </p:cNvCxnSpPr>
            <p:nvPr/>
          </p:nvCxnSpPr>
          <p:spPr>
            <a:xfrm>
              <a:off x="7902970" y="3716335"/>
              <a:ext cx="0" cy="144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3F25309-2D0A-4F74-9697-A111BA21783F}"/>
                </a:ext>
              </a:extLst>
            </p:cNvPr>
            <p:cNvCxnSpPr>
              <a:cxnSpLocks/>
            </p:cNvCxnSpPr>
            <p:nvPr/>
          </p:nvCxnSpPr>
          <p:spPr>
            <a:xfrm>
              <a:off x="9177088" y="3715289"/>
              <a:ext cx="0" cy="1403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EE08B34-BF98-4D33-B216-D4B939A4FF7B}"/>
                </a:ext>
              </a:extLst>
            </p:cNvPr>
            <p:cNvSpPr/>
            <p:nvPr/>
          </p:nvSpPr>
          <p:spPr>
            <a:xfrm>
              <a:off x="7668313" y="3871016"/>
              <a:ext cx="494556" cy="36278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2D696F7-C2BF-4578-A098-FC45AABDFDFB}"/>
                </a:ext>
              </a:extLst>
            </p:cNvPr>
            <p:cNvSpPr txBox="1"/>
            <p:nvPr/>
          </p:nvSpPr>
          <p:spPr>
            <a:xfrm>
              <a:off x="7579129" y="3904620"/>
              <a:ext cx="655318" cy="338554"/>
            </a:xfrm>
            <a:prstGeom prst="rect">
              <a:avLst/>
            </a:prstGeom>
            <a:noFill/>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Up/down</a:t>
              </a:r>
            </a:p>
            <a:p>
              <a:pPr algn="ctr"/>
              <a:r>
                <a:rPr lang="en-US" altLang="zh-CN" sz="800" dirty="0">
                  <a:latin typeface="微软雅黑" panose="020B0503020204020204" pitchFamily="34" charset="-122"/>
                  <a:ea typeface="微软雅黑" panose="020B0503020204020204" pitchFamily="34" charset="-122"/>
                </a:rPr>
                <a:t> sample</a:t>
              </a:r>
              <a:endParaRPr lang="zh-CN" altLang="en-US" sz="800" dirty="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0F5ED5FB-BA07-4098-93D0-9F71D79BD98E}"/>
                </a:ext>
              </a:extLst>
            </p:cNvPr>
            <p:cNvGrpSpPr/>
            <p:nvPr/>
          </p:nvGrpSpPr>
          <p:grpSpPr>
            <a:xfrm>
              <a:off x="8403217" y="4201211"/>
              <a:ext cx="212998" cy="212998"/>
              <a:chOff x="6756423" y="4712452"/>
              <a:chExt cx="212998" cy="212998"/>
            </a:xfrm>
          </p:grpSpPr>
          <p:sp>
            <p:nvSpPr>
              <p:cNvPr id="69" name="椭圆 68">
                <a:extLst>
                  <a:ext uri="{FF2B5EF4-FFF2-40B4-BE49-F238E27FC236}">
                    <a16:creationId xmlns:a16="http://schemas.microsoft.com/office/drawing/2014/main" id="{0B4E4E8E-7030-44BD-BEB0-46D2228CE9DD}"/>
                  </a:ext>
                </a:extLst>
              </p:cNvPr>
              <p:cNvSpPr/>
              <p:nvPr/>
            </p:nvSpPr>
            <p:spPr>
              <a:xfrm>
                <a:off x="6756423" y="4712452"/>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12737EC0-20E8-4FD0-9814-6A99A186FAC2}"/>
                  </a:ext>
                </a:extLst>
              </p:cNvPr>
              <p:cNvCxnSpPr>
                <a:stCxn id="69" idx="0"/>
                <a:endCxn id="69" idx="4"/>
              </p:cNvCxnSpPr>
              <p:nvPr/>
            </p:nvCxnSpPr>
            <p:spPr>
              <a:xfrm>
                <a:off x="6862922" y="4712452"/>
                <a:ext cx="0" cy="212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9CBA8B6-02B3-453C-B694-D4223AAAA428}"/>
                  </a:ext>
                </a:extLst>
              </p:cNvPr>
              <p:cNvCxnSpPr>
                <a:stCxn id="69" idx="2"/>
                <a:endCxn id="69" idx="6"/>
              </p:cNvCxnSpPr>
              <p:nvPr/>
            </p:nvCxnSpPr>
            <p:spPr>
              <a:xfrm>
                <a:off x="6756423" y="4818951"/>
                <a:ext cx="212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FC6BDEEC-8451-4DEA-BF53-2FEDE4023061}"/>
                </a:ext>
              </a:extLst>
            </p:cNvPr>
            <p:cNvSpPr/>
            <p:nvPr/>
          </p:nvSpPr>
          <p:spPr>
            <a:xfrm>
              <a:off x="8921945" y="3864417"/>
              <a:ext cx="494556" cy="36278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8B62E70-DAAE-40A6-98D6-1D9E94DCFCC0}"/>
                </a:ext>
              </a:extLst>
            </p:cNvPr>
            <p:cNvSpPr txBox="1"/>
            <p:nvPr/>
          </p:nvSpPr>
          <p:spPr>
            <a:xfrm>
              <a:off x="8832761" y="3898021"/>
              <a:ext cx="655318" cy="338554"/>
            </a:xfrm>
            <a:prstGeom prst="rect">
              <a:avLst/>
            </a:prstGeom>
            <a:noFill/>
          </p:spPr>
          <p:txBody>
            <a:bodyPr wrap="square" rtlCol="0">
              <a:spAutoFit/>
            </a:bodyPr>
            <a:lstStyle/>
            <a:p>
              <a:pPr algn="ctr"/>
              <a:r>
                <a:rPr lang="en-US" altLang="zh-CN" sz="800" dirty="0">
                  <a:latin typeface="微软雅黑" panose="020B0503020204020204" pitchFamily="34" charset="-122"/>
                  <a:ea typeface="微软雅黑" panose="020B0503020204020204" pitchFamily="34" charset="-122"/>
                </a:rPr>
                <a:t>Up/down</a:t>
              </a:r>
            </a:p>
            <a:p>
              <a:pPr algn="ctr"/>
              <a:r>
                <a:rPr lang="en-US" altLang="zh-CN" sz="800" dirty="0">
                  <a:latin typeface="微软雅黑" panose="020B0503020204020204" pitchFamily="34" charset="-122"/>
                  <a:ea typeface="微软雅黑" panose="020B0503020204020204" pitchFamily="34" charset="-122"/>
                </a:rPr>
                <a:t> sample</a:t>
              </a:r>
              <a:endParaRPr lang="zh-CN" altLang="en-US" sz="800" dirty="0">
                <a:latin typeface="微软雅黑" panose="020B0503020204020204" pitchFamily="34" charset="-122"/>
                <a:ea typeface="微软雅黑" panose="020B0503020204020204" pitchFamily="34" charset="-122"/>
              </a:endParaRPr>
            </a:p>
          </p:txBody>
        </p:sp>
        <p:cxnSp>
          <p:nvCxnSpPr>
            <p:cNvPr id="18" name="连接符: 肘形 17">
              <a:extLst>
                <a:ext uri="{FF2B5EF4-FFF2-40B4-BE49-F238E27FC236}">
                  <a16:creationId xmlns:a16="http://schemas.microsoft.com/office/drawing/2014/main" id="{24EDAD50-EEF1-4F39-AC8F-546EFDE3C525}"/>
                </a:ext>
              </a:extLst>
            </p:cNvPr>
            <p:cNvCxnSpPr>
              <a:stCxn id="14" idx="2"/>
              <a:endCxn id="69" idx="2"/>
            </p:cNvCxnSpPr>
            <p:nvPr/>
          </p:nvCxnSpPr>
          <p:spPr>
            <a:xfrm rot="16200000" flipH="1">
              <a:off x="8122734" y="4027227"/>
              <a:ext cx="64536" cy="49642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DE78D2DD-A9F3-4F6F-8D62-A0C6918E2538}"/>
                </a:ext>
              </a:extLst>
            </p:cNvPr>
            <p:cNvCxnSpPr>
              <a:cxnSpLocks/>
              <a:stCxn id="17" idx="2"/>
              <a:endCxn id="69" idx="6"/>
            </p:cNvCxnSpPr>
            <p:nvPr/>
          </p:nvCxnSpPr>
          <p:spPr>
            <a:xfrm rot="5400000">
              <a:off x="8852751" y="4000040"/>
              <a:ext cx="71135" cy="54420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0911D1C3-06C6-42EE-B551-C47BFA0C01A3}"/>
                </a:ext>
              </a:extLst>
            </p:cNvPr>
            <p:cNvSpPr/>
            <p:nvPr/>
          </p:nvSpPr>
          <p:spPr>
            <a:xfrm>
              <a:off x="7718794" y="4653573"/>
              <a:ext cx="515653" cy="260407"/>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1E77185-1D27-451D-8D4F-17F33FEE6ABB}"/>
                </a:ext>
              </a:extLst>
            </p:cNvPr>
            <p:cNvSpPr/>
            <p:nvPr/>
          </p:nvSpPr>
          <p:spPr>
            <a:xfrm>
              <a:off x="8803767" y="4700654"/>
              <a:ext cx="515653" cy="188382"/>
            </a:xfrm>
            <a:prstGeom prst="rect">
              <a:avLst/>
            </a:prstGeom>
            <a:solidFill>
              <a:srgbClr val="DEEB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33ED5E97-C8D6-420E-B1BB-336261034409}"/>
                </a:ext>
              </a:extLst>
            </p:cNvPr>
            <p:cNvGrpSpPr/>
            <p:nvPr/>
          </p:nvGrpSpPr>
          <p:grpSpPr>
            <a:xfrm>
              <a:off x="8403217" y="5296264"/>
              <a:ext cx="212998" cy="212998"/>
              <a:chOff x="6756423" y="5880801"/>
              <a:chExt cx="212998" cy="212998"/>
            </a:xfrm>
          </p:grpSpPr>
          <p:sp>
            <p:nvSpPr>
              <p:cNvPr id="66" name="椭圆 65">
                <a:extLst>
                  <a:ext uri="{FF2B5EF4-FFF2-40B4-BE49-F238E27FC236}">
                    <a16:creationId xmlns:a16="http://schemas.microsoft.com/office/drawing/2014/main" id="{9629FF99-405B-4287-BEE2-3C4A28D01921}"/>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461C7013-D3FE-462A-A264-9B68BFBE6F91}"/>
                  </a:ext>
                </a:extLst>
              </p:cNvPr>
              <p:cNvCxnSpPr>
                <a:cxnSpLocks/>
                <a:stCxn id="66" idx="7"/>
                <a:endCxn id="66"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C3570D4A-44E7-46DC-B846-CFB348C8C84A}"/>
                  </a:ext>
                </a:extLst>
              </p:cNvPr>
              <p:cNvCxnSpPr>
                <a:cxnSpLocks/>
                <a:stCxn id="66" idx="1"/>
                <a:endCxn id="66"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9C858E6C-D582-4CF4-B879-4C05E545C912}"/>
                </a:ext>
              </a:extLst>
            </p:cNvPr>
            <p:cNvSpPr txBox="1"/>
            <p:nvPr/>
          </p:nvSpPr>
          <p:spPr>
            <a:xfrm>
              <a:off x="7647703" y="4605232"/>
              <a:ext cx="631904"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Adaptive</a:t>
              </a:r>
            </a:p>
            <a:p>
              <a:pPr algn="ctr"/>
              <a:r>
                <a:rPr lang="en-US" altLang="zh-CN" sz="800" dirty="0" err="1">
                  <a:latin typeface="微软雅黑" panose="020B0503020204020204" pitchFamily="34" charset="-122"/>
                  <a:ea typeface="微软雅黑" panose="020B0503020204020204" pitchFamily="34" charset="-122"/>
                </a:rPr>
                <a:t>Avgpool</a:t>
              </a:r>
              <a:endParaRPr lang="zh-CN" altLang="en-US" sz="800" dirty="0">
                <a:latin typeface="微软雅黑" panose="020B0503020204020204" pitchFamily="34" charset="-122"/>
                <a:ea typeface="微软雅黑" panose="020B0503020204020204" pitchFamily="34" charset="-122"/>
              </a:endParaRPr>
            </a:p>
          </p:txBody>
        </p:sp>
        <p:cxnSp>
          <p:nvCxnSpPr>
            <p:cNvPr id="24" name="连接符: 肘形 23">
              <a:extLst>
                <a:ext uri="{FF2B5EF4-FFF2-40B4-BE49-F238E27FC236}">
                  <a16:creationId xmlns:a16="http://schemas.microsoft.com/office/drawing/2014/main" id="{4CB45FC1-4B8D-4548-A9BB-46D7316E61DF}"/>
                </a:ext>
              </a:extLst>
            </p:cNvPr>
            <p:cNvCxnSpPr>
              <a:cxnSpLocks/>
              <a:stCxn id="69" idx="4"/>
              <a:endCxn id="23" idx="0"/>
            </p:cNvCxnSpPr>
            <p:nvPr/>
          </p:nvCxnSpPr>
          <p:spPr>
            <a:xfrm rot="5400000">
              <a:off x="8123092" y="4254773"/>
              <a:ext cx="227189" cy="54606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2E8FB708-12A1-4CA8-B714-7DB593E2A22F}"/>
                </a:ext>
              </a:extLst>
            </p:cNvPr>
            <p:cNvCxnSpPr>
              <a:stCxn id="69" idx="4"/>
              <a:endCxn id="21" idx="0"/>
            </p:cNvCxnSpPr>
            <p:nvPr/>
          </p:nvCxnSpPr>
          <p:spPr>
            <a:xfrm rot="16200000" flipH="1">
              <a:off x="8642433" y="4281492"/>
              <a:ext cx="286445" cy="551878"/>
            </a:xfrm>
            <a:prstGeom prst="bentConnector3">
              <a:avLst>
                <a:gd name="adj1" fmla="val 3985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DBA53B2-5CD5-452A-954C-12AE35ADEA30}"/>
                </a:ext>
              </a:extLst>
            </p:cNvPr>
            <p:cNvSpPr/>
            <p:nvPr/>
          </p:nvSpPr>
          <p:spPr>
            <a:xfrm>
              <a:off x="7726573" y="4996735"/>
              <a:ext cx="515653" cy="188382"/>
            </a:xfrm>
            <a:prstGeom prst="rect">
              <a:avLst/>
            </a:prstGeom>
            <a:solidFill>
              <a:srgbClr val="DEEBF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00609CB8-6406-40D7-B44A-CB2A5D54FF80}"/>
                </a:ext>
              </a:extLst>
            </p:cNvPr>
            <p:cNvSpPr/>
            <p:nvPr/>
          </p:nvSpPr>
          <p:spPr>
            <a:xfrm>
              <a:off x="7726572" y="5324327"/>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30C63678-9B16-4396-88DC-B09121ABC7EC}"/>
                </a:ext>
              </a:extLst>
            </p:cNvPr>
            <p:cNvSpPr txBox="1"/>
            <p:nvPr/>
          </p:nvSpPr>
          <p:spPr>
            <a:xfrm>
              <a:off x="8731154" y="4695613"/>
              <a:ext cx="671979" cy="21544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Conv2d,1</a:t>
              </a:r>
            </a:p>
          </p:txBody>
        </p:sp>
        <p:cxnSp>
          <p:nvCxnSpPr>
            <p:cNvPr id="29" name="直接箭头连接符 28">
              <a:extLst>
                <a:ext uri="{FF2B5EF4-FFF2-40B4-BE49-F238E27FC236}">
                  <a16:creationId xmlns:a16="http://schemas.microsoft.com/office/drawing/2014/main" id="{E192CF80-7CCA-47C0-9B10-6D193794A0B2}"/>
                </a:ext>
              </a:extLst>
            </p:cNvPr>
            <p:cNvCxnSpPr>
              <a:cxnSpLocks/>
            </p:cNvCxnSpPr>
            <p:nvPr/>
          </p:nvCxnSpPr>
          <p:spPr>
            <a:xfrm>
              <a:off x="8251888" y="5403278"/>
              <a:ext cx="1324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19A35538-0E96-413F-A7E9-0903F66D871C}"/>
                </a:ext>
              </a:extLst>
            </p:cNvPr>
            <p:cNvCxnSpPr>
              <a:stCxn id="66" idx="4"/>
              <a:endCxn id="38" idx="0"/>
            </p:cNvCxnSpPr>
            <p:nvPr/>
          </p:nvCxnSpPr>
          <p:spPr>
            <a:xfrm flipH="1">
              <a:off x="8509715" y="5509262"/>
              <a:ext cx="1" cy="1080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57100DBE-34FE-4FCB-BE4D-277342B8B584}"/>
                </a:ext>
              </a:extLst>
            </p:cNvPr>
            <p:cNvSpPr/>
            <p:nvPr/>
          </p:nvSpPr>
          <p:spPr>
            <a:xfrm>
              <a:off x="8799236" y="5037720"/>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9698AF9-933D-4956-A63F-C59FC06B2F61}"/>
                </a:ext>
              </a:extLst>
            </p:cNvPr>
            <p:cNvSpPr txBox="1"/>
            <p:nvPr/>
          </p:nvSpPr>
          <p:spPr>
            <a:xfrm>
              <a:off x="8869902" y="5036498"/>
              <a:ext cx="33214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BN</a:t>
              </a:r>
              <a:endParaRPr lang="zh-CN" altLang="en-US" sz="800" dirty="0">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9354D208-67CC-41E7-9C1F-EDD753CED214}"/>
                </a:ext>
              </a:extLst>
            </p:cNvPr>
            <p:cNvCxnSpPr>
              <a:cxnSpLocks/>
            </p:cNvCxnSpPr>
            <p:nvPr/>
          </p:nvCxnSpPr>
          <p:spPr>
            <a:xfrm>
              <a:off x="7971158" y="4920046"/>
              <a:ext cx="0" cy="130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02A028C-5F92-4DB8-A4FB-AD9F2FE8A5C7}"/>
                </a:ext>
              </a:extLst>
            </p:cNvPr>
            <p:cNvCxnSpPr>
              <a:cxnSpLocks/>
            </p:cNvCxnSpPr>
            <p:nvPr/>
          </p:nvCxnSpPr>
          <p:spPr>
            <a:xfrm>
              <a:off x="7978542" y="5150573"/>
              <a:ext cx="0" cy="1797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ABED0B2-55E9-439B-B1D2-5286B80D683D}"/>
                </a:ext>
              </a:extLst>
            </p:cNvPr>
            <p:cNvCxnSpPr>
              <a:cxnSpLocks/>
            </p:cNvCxnSpPr>
            <p:nvPr/>
          </p:nvCxnSpPr>
          <p:spPr>
            <a:xfrm>
              <a:off x="9066899" y="4907579"/>
              <a:ext cx="0" cy="1377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FD46BB4B-6E1F-4B52-99B4-C99996EA3835}"/>
                </a:ext>
              </a:extLst>
            </p:cNvPr>
            <p:cNvCxnSpPr>
              <a:cxnSpLocks/>
              <a:stCxn id="32" idx="2"/>
              <a:endCxn id="66" idx="6"/>
            </p:cNvCxnSpPr>
            <p:nvPr/>
          </p:nvCxnSpPr>
          <p:spPr>
            <a:xfrm rot="5400000">
              <a:off x="8750684" y="5117473"/>
              <a:ext cx="150821" cy="41975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AB007A57-EFA1-4031-A60C-75A23DFC5A55}"/>
                </a:ext>
              </a:extLst>
            </p:cNvPr>
            <p:cNvSpPr/>
            <p:nvPr/>
          </p:nvSpPr>
          <p:spPr>
            <a:xfrm>
              <a:off x="8245972" y="5926109"/>
              <a:ext cx="515653" cy="29485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DC3E5CB-F630-4C75-B936-CF0ACA581AFD}"/>
                </a:ext>
              </a:extLst>
            </p:cNvPr>
            <p:cNvSpPr/>
            <p:nvPr/>
          </p:nvSpPr>
          <p:spPr>
            <a:xfrm>
              <a:off x="8251888" y="5617323"/>
              <a:ext cx="515653" cy="188382"/>
            </a:xfrm>
            <a:prstGeom prst="rect">
              <a:avLst/>
            </a:prstGeom>
            <a:solidFill>
              <a:srgbClr val="E2F0D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3E6200D-C18E-434D-B0F2-7817D1B8851E}"/>
                </a:ext>
              </a:extLst>
            </p:cNvPr>
            <p:cNvSpPr txBox="1"/>
            <p:nvPr/>
          </p:nvSpPr>
          <p:spPr>
            <a:xfrm>
              <a:off x="8218769" y="5599502"/>
              <a:ext cx="591829"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Sigmoid</a:t>
              </a:r>
              <a:endParaRPr lang="zh-CN" altLang="en-US" sz="800" dirty="0">
                <a:latin typeface="微软雅黑" panose="020B0503020204020204" pitchFamily="34" charset="-122"/>
                <a:ea typeface="微软雅黑" panose="020B0503020204020204" pitchFamily="34" charset="-122"/>
              </a:endParaRPr>
            </a:p>
          </p:txBody>
        </p:sp>
        <p:cxnSp>
          <p:nvCxnSpPr>
            <p:cNvPr id="40" name="直接箭头连接符 39">
              <a:extLst>
                <a:ext uri="{FF2B5EF4-FFF2-40B4-BE49-F238E27FC236}">
                  <a16:creationId xmlns:a16="http://schemas.microsoft.com/office/drawing/2014/main" id="{A2DBE842-35C1-41C2-914A-8AA5081CBCBC}"/>
                </a:ext>
              </a:extLst>
            </p:cNvPr>
            <p:cNvCxnSpPr>
              <a:cxnSpLocks/>
            </p:cNvCxnSpPr>
            <p:nvPr/>
          </p:nvCxnSpPr>
          <p:spPr>
            <a:xfrm>
              <a:off x="8507155" y="5812030"/>
              <a:ext cx="0" cy="131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4450B46E-9A28-4F04-9E6A-703207142A07}"/>
                </a:ext>
              </a:extLst>
            </p:cNvPr>
            <p:cNvGrpSpPr/>
            <p:nvPr/>
          </p:nvGrpSpPr>
          <p:grpSpPr>
            <a:xfrm>
              <a:off x="7783065" y="5973711"/>
              <a:ext cx="212998" cy="212998"/>
              <a:chOff x="6756423" y="5880801"/>
              <a:chExt cx="212998" cy="212998"/>
            </a:xfrm>
          </p:grpSpPr>
          <p:sp>
            <p:nvSpPr>
              <p:cNvPr id="63" name="椭圆 62">
                <a:extLst>
                  <a:ext uri="{FF2B5EF4-FFF2-40B4-BE49-F238E27FC236}">
                    <a16:creationId xmlns:a16="http://schemas.microsoft.com/office/drawing/2014/main" id="{42771E4E-E0A3-422A-99D4-D1C267C96B06}"/>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7F9C6DEA-4094-41B7-AECF-67A1C3126C52}"/>
                  </a:ext>
                </a:extLst>
              </p:cNvPr>
              <p:cNvCxnSpPr>
                <a:cxnSpLocks/>
                <a:stCxn id="63" idx="7"/>
                <a:endCxn id="63"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C4A14CE0-6B72-4382-8705-88FE207F8B64}"/>
                  </a:ext>
                </a:extLst>
              </p:cNvPr>
              <p:cNvCxnSpPr>
                <a:cxnSpLocks/>
                <a:stCxn id="63" idx="1"/>
                <a:endCxn id="63"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1F8481F5-BCE2-445C-909C-3F8AB431BF90}"/>
                </a:ext>
              </a:extLst>
            </p:cNvPr>
            <p:cNvGrpSpPr/>
            <p:nvPr/>
          </p:nvGrpSpPr>
          <p:grpSpPr>
            <a:xfrm>
              <a:off x="9002392" y="5973711"/>
              <a:ext cx="212998" cy="212998"/>
              <a:chOff x="6756423" y="5880801"/>
              <a:chExt cx="212998" cy="212998"/>
            </a:xfrm>
          </p:grpSpPr>
          <p:sp>
            <p:nvSpPr>
              <p:cNvPr id="60" name="椭圆 59">
                <a:extLst>
                  <a:ext uri="{FF2B5EF4-FFF2-40B4-BE49-F238E27FC236}">
                    <a16:creationId xmlns:a16="http://schemas.microsoft.com/office/drawing/2014/main" id="{80ED18B2-5B8D-420C-A448-341F680DC5F6}"/>
                  </a:ext>
                </a:extLst>
              </p:cNvPr>
              <p:cNvSpPr/>
              <p:nvPr/>
            </p:nvSpPr>
            <p:spPr>
              <a:xfrm>
                <a:off x="6756423" y="5880801"/>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6B8DB3BC-E567-4A3C-83D1-B82BCB1593DA}"/>
                  </a:ext>
                </a:extLst>
              </p:cNvPr>
              <p:cNvCxnSpPr>
                <a:cxnSpLocks/>
                <a:stCxn id="60" idx="7"/>
                <a:endCxn id="60" idx="3"/>
              </p:cNvCxnSpPr>
              <p:nvPr/>
            </p:nvCxnSpPr>
            <p:spPr>
              <a:xfrm flipH="1">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3CB3E8D-3CA8-4005-821A-B2EDAF466B61}"/>
                  </a:ext>
                </a:extLst>
              </p:cNvPr>
              <p:cNvCxnSpPr>
                <a:cxnSpLocks/>
                <a:stCxn id="60" idx="1"/>
                <a:endCxn id="60" idx="5"/>
              </p:cNvCxnSpPr>
              <p:nvPr/>
            </p:nvCxnSpPr>
            <p:spPr>
              <a:xfrm>
                <a:off x="6787616" y="5911994"/>
                <a:ext cx="150612" cy="150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 name="连接符: 肘形 42">
              <a:extLst>
                <a:ext uri="{FF2B5EF4-FFF2-40B4-BE49-F238E27FC236}">
                  <a16:creationId xmlns:a16="http://schemas.microsoft.com/office/drawing/2014/main" id="{FD9E42DB-EA7D-4BBD-94A1-53B628D02BB3}"/>
                </a:ext>
              </a:extLst>
            </p:cNvPr>
            <p:cNvCxnSpPr>
              <a:cxnSpLocks/>
              <a:stCxn id="14" idx="2"/>
              <a:endCxn id="63" idx="2"/>
            </p:cNvCxnSpPr>
            <p:nvPr/>
          </p:nvCxnSpPr>
          <p:spPr>
            <a:xfrm rot="5400000">
              <a:off x="6926409" y="5099831"/>
              <a:ext cx="1837036" cy="123723"/>
            </a:xfrm>
            <a:prstGeom prst="bentConnector4">
              <a:avLst>
                <a:gd name="adj1" fmla="val 3547"/>
                <a:gd name="adj2" fmla="val 2847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CA712DB5-9BC2-4275-BFA2-D846AF1346CF}"/>
                </a:ext>
              </a:extLst>
            </p:cNvPr>
            <p:cNvCxnSpPr>
              <a:cxnSpLocks/>
              <a:stCxn id="17" idx="2"/>
              <a:endCxn id="60" idx="6"/>
            </p:cNvCxnSpPr>
            <p:nvPr/>
          </p:nvCxnSpPr>
          <p:spPr>
            <a:xfrm rot="16200000" flipH="1">
              <a:off x="8266088" y="5130907"/>
              <a:ext cx="1843635" cy="54970"/>
            </a:xfrm>
            <a:prstGeom prst="bentConnector4">
              <a:avLst>
                <a:gd name="adj1" fmla="val 3714"/>
                <a:gd name="adj2" fmla="val 59606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00BB531B-09BA-4CEE-A4FB-2245261067AE}"/>
                </a:ext>
              </a:extLst>
            </p:cNvPr>
            <p:cNvCxnSpPr>
              <a:cxnSpLocks/>
            </p:cNvCxnSpPr>
            <p:nvPr/>
          </p:nvCxnSpPr>
          <p:spPr>
            <a:xfrm flipH="1">
              <a:off x="7990905" y="6082147"/>
              <a:ext cx="264998" cy="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C25CACB-0E17-4E30-98B2-F0C7FFF10EDB}"/>
                </a:ext>
              </a:extLst>
            </p:cNvPr>
            <p:cNvCxnSpPr>
              <a:cxnSpLocks/>
              <a:endCxn id="60" idx="2"/>
            </p:cNvCxnSpPr>
            <p:nvPr/>
          </p:nvCxnSpPr>
          <p:spPr>
            <a:xfrm flipV="1">
              <a:off x="8764627" y="6080210"/>
              <a:ext cx="237765" cy="195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DD54CB6D-A58E-4E76-80AA-6C0DB2499C66}"/>
                </a:ext>
              </a:extLst>
            </p:cNvPr>
            <p:cNvGrpSpPr/>
            <p:nvPr/>
          </p:nvGrpSpPr>
          <p:grpSpPr>
            <a:xfrm>
              <a:off x="8408961" y="6298040"/>
              <a:ext cx="212998" cy="212998"/>
              <a:chOff x="6756423" y="4712452"/>
              <a:chExt cx="212998" cy="212998"/>
            </a:xfrm>
          </p:grpSpPr>
          <p:sp>
            <p:nvSpPr>
              <p:cNvPr id="57" name="椭圆 56">
                <a:extLst>
                  <a:ext uri="{FF2B5EF4-FFF2-40B4-BE49-F238E27FC236}">
                    <a16:creationId xmlns:a16="http://schemas.microsoft.com/office/drawing/2014/main" id="{4C816002-B939-45A0-9D30-0B9F987D4134}"/>
                  </a:ext>
                </a:extLst>
              </p:cNvPr>
              <p:cNvSpPr/>
              <p:nvPr/>
            </p:nvSpPr>
            <p:spPr>
              <a:xfrm>
                <a:off x="6756423" y="4712452"/>
                <a:ext cx="212998" cy="21299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E3DE833C-80D6-4BFF-B266-575D05742875}"/>
                  </a:ext>
                </a:extLst>
              </p:cNvPr>
              <p:cNvCxnSpPr>
                <a:stCxn id="57" idx="0"/>
                <a:endCxn id="57" idx="4"/>
              </p:cNvCxnSpPr>
              <p:nvPr/>
            </p:nvCxnSpPr>
            <p:spPr>
              <a:xfrm>
                <a:off x="6862922" y="4712452"/>
                <a:ext cx="0" cy="212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273B51D-7EAF-41D8-B23D-FC7543F19D35}"/>
                  </a:ext>
                </a:extLst>
              </p:cNvPr>
              <p:cNvCxnSpPr>
                <a:stCxn id="57" idx="2"/>
                <a:endCxn id="57" idx="6"/>
              </p:cNvCxnSpPr>
              <p:nvPr/>
            </p:nvCxnSpPr>
            <p:spPr>
              <a:xfrm>
                <a:off x="6756423" y="4818951"/>
                <a:ext cx="2129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连接符: 肘形 47">
              <a:extLst>
                <a:ext uri="{FF2B5EF4-FFF2-40B4-BE49-F238E27FC236}">
                  <a16:creationId xmlns:a16="http://schemas.microsoft.com/office/drawing/2014/main" id="{A9CE76CF-6020-46B3-B166-7DB08F4E7CFF}"/>
                </a:ext>
              </a:extLst>
            </p:cNvPr>
            <p:cNvCxnSpPr>
              <a:stCxn id="63" idx="4"/>
              <a:endCxn id="57" idx="2"/>
            </p:cNvCxnSpPr>
            <p:nvPr/>
          </p:nvCxnSpPr>
          <p:spPr>
            <a:xfrm rot="16200000" flipH="1">
              <a:off x="8040347" y="6035925"/>
              <a:ext cx="217830" cy="5193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E324C3C7-7CE1-4C76-BC55-D0C095A77348}"/>
                </a:ext>
              </a:extLst>
            </p:cNvPr>
            <p:cNvCxnSpPr>
              <a:stCxn id="60" idx="4"/>
              <a:endCxn id="57" idx="6"/>
            </p:cNvCxnSpPr>
            <p:nvPr/>
          </p:nvCxnSpPr>
          <p:spPr>
            <a:xfrm rot="5400000">
              <a:off x="8756510" y="6052158"/>
              <a:ext cx="217830" cy="48693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46F2998-EFF4-4226-8434-36E260362D7D}"/>
                </a:ext>
              </a:extLst>
            </p:cNvPr>
            <p:cNvCxnSpPr>
              <a:cxnSpLocks/>
            </p:cNvCxnSpPr>
            <p:nvPr/>
          </p:nvCxnSpPr>
          <p:spPr>
            <a:xfrm>
              <a:off x="8515460" y="6510015"/>
              <a:ext cx="0" cy="1193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D5E6CCCE-A323-4FE2-AF56-32AFBF686E0F}"/>
                </a:ext>
              </a:extLst>
            </p:cNvPr>
            <p:cNvSpPr txBox="1"/>
            <p:nvPr/>
          </p:nvSpPr>
          <p:spPr>
            <a:xfrm>
              <a:off x="8570567" y="6439356"/>
              <a:ext cx="351378"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out</a:t>
              </a:r>
              <a:endParaRPr lang="zh-CN" altLang="en-US" sz="800"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74D326AB-DB56-4FDA-96F6-855A1407CC15}"/>
                </a:ext>
              </a:extLst>
            </p:cNvPr>
            <p:cNvSpPr/>
            <p:nvPr/>
          </p:nvSpPr>
          <p:spPr>
            <a:xfrm>
              <a:off x="7111730" y="3673440"/>
              <a:ext cx="2585734" cy="295596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0CB3385C-0932-4C57-8297-8CA310233799}"/>
                </a:ext>
              </a:extLst>
            </p:cNvPr>
            <p:cNvSpPr txBox="1"/>
            <p:nvPr/>
          </p:nvSpPr>
          <p:spPr>
            <a:xfrm flipV="1">
              <a:off x="7105918" y="3853363"/>
              <a:ext cx="461665" cy="1017266"/>
            </a:xfrm>
            <a:prstGeom prst="rect">
              <a:avLst/>
            </a:prstGeom>
            <a:noFill/>
          </p:spPr>
          <p:txBody>
            <a:bodyPr vert="eaVert" wrap="none" rtlCol="0">
              <a:spAutoFit/>
            </a:bodyPr>
            <a:lstStyle/>
            <a:p>
              <a:r>
                <a:rPr lang="en-US" altLang="zh-CN" dirty="0"/>
                <a:t>Attention</a:t>
              </a:r>
              <a:endParaRPr lang="zh-CN" altLang="en-US" dirty="0"/>
            </a:p>
          </p:txBody>
        </p:sp>
        <p:sp>
          <p:nvSpPr>
            <p:cNvPr id="54" name="文本框 53">
              <a:extLst>
                <a:ext uri="{FF2B5EF4-FFF2-40B4-BE49-F238E27FC236}">
                  <a16:creationId xmlns:a16="http://schemas.microsoft.com/office/drawing/2014/main" id="{F821F758-5CCA-410A-BE4C-3B4C2CCC991A}"/>
                </a:ext>
              </a:extLst>
            </p:cNvPr>
            <p:cNvSpPr txBox="1"/>
            <p:nvPr/>
          </p:nvSpPr>
          <p:spPr>
            <a:xfrm>
              <a:off x="7657251" y="4988209"/>
              <a:ext cx="647934" cy="21544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Conv2d,1</a:t>
              </a:r>
            </a:p>
          </p:txBody>
        </p:sp>
        <p:sp>
          <p:nvSpPr>
            <p:cNvPr id="55" name="文本框 54">
              <a:extLst>
                <a:ext uri="{FF2B5EF4-FFF2-40B4-BE49-F238E27FC236}">
                  <a16:creationId xmlns:a16="http://schemas.microsoft.com/office/drawing/2014/main" id="{EDB46F0D-1ACE-439D-BA28-D045B7DF0445}"/>
                </a:ext>
              </a:extLst>
            </p:cNvPr>
            <p:cNvSpPr txBox="1"/>
            <p:nvPr/>
          </p:nvSpPr>
          <p:spPr>
            <a:xfrm>
              <a:off x="7810549" y="5315979"/>
              <a:ext cx="332142" cy="215444"/>
            </a:xfrm>
            <a:prstGeom prst="rect">
              <a:avLst/>
            </a:prstGeom>
            <a:noFill/>
          </p:spPr>
          <p:txBody>
            <a:bodyPr wrap="none" rtlCol="0">
              <a:spAutoFit/>
            </a:bodyPr>
            <a:lstStyle/>
            <a:p>
              <a:r>
                <a:rPr lang="en-US" altLang="zh-CN" sz="800" dirty="0">
                  <a:latin typeface="微软雅黑" panose="020B0503020204020204" pitchFamily="34" charset="-122"/>
                  <a:ea typeface="微软雅黑" panose="020B0503020204020204" pitchFamily="34" charset="-122"/>
                </a:rPr>
                <a:t>BN</a:t>
              </a:r>
              <a:endParaRPr lang="zh-CN" altLang="en-US" sz="800" dirty="0">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613C8DA4-D233-4B4D-ACF7-79937AB82F67}"/>
                </a:ext>
              </a:extLst>
            </p:cNvPr>
            <p:cNvSpPr txBox="1"/>
            <p:nvPr/>
          </p:nvSpPr>
          <p:spPr>
            <a:xfrm>
              <a:off x="8176452" y="5903896"/>
              <a:ext cx="647934"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Attention</a:t>
              </a:r>
            </a:p>
            <a:p>
              <a:pPr algn="ctr"/>
              <a:r>
                <a:rPr lang="en-US" altLang="zh-CN" sz="800" dirty="0">
                  <a:latin typeface="微软雅黑" panose="020B0503020204020204" pitchFamily="34" charset="-122"/>
                  <a:ea typeface="微软雅黑" panose="020B0503020204020204" pitchFamily="34" charset="-122"/>
                </a:rPr>
                <a:t>Score</a:t>
              </a:r>
              <a:endParaRPr lang="zh-CN" altLang="en-US" sz="800" dirty="0">
                <a:latin typeface="微软雅黑" panose="020B0503020204020204" pitchFamily="34" charset="-122"/>
                <a:ea typeface="微软雅黑" panose="020B0503020204020204" pitchFamily="34" charset="-122"/>
              </a:endParaRPr>
            </a:p>
          </p:txBody>
        </p:sp>
      </p:grpSp>
      <p:cxnSp>
        <p:nvCxnSpPr>
          <p:cNvPr id="154" name="直接箭头连接符 153">
            <a:extLst>
              <a:ext uri="{FF2B5EF4-FFF2-40B4-BE49-F238E27FC236}">
                <a16:creationId xmlns:a16="http://schemas.microsoft.com/office/drawing/2014/main" id="{A5EA45A2-385C-470E-98BF-F8D22D498247}"/>
              </a:ext>
            </a:extLst>
          </p:cNvPr>
          <p:cNvCxnSpPr/>
          <p:nvPr/>
        </p:nvCxnSpPr>
        <p:spPr>
          <a:xfrm>
            <a:off x="1639428" y="2128603"/>
            <a:ext cx="0" cy="2416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AF95FC0F-5016-45F2-8833-5470A6591293}"/>
              </a:ext>
            </a:extLst>
          </p:cNvPr>
          <p:cNvCxnSpPr/>
          <p:nvPr/>
        </p:nvCxnSpPr>
        <p:spPr>
          <a:xfrm>
            <a:off x="1649874" y="2934481"/>
            <a:ext cx="0" cy="219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a:extLst>
              <a:ext uri="{FF2B5EF4-FFF2-40B4-BE49-F238E27FC236}">
                <a16:creationId xmlns:a16="http://schemas.microsoft.com/office/drawing/2014/main" id="{0BB851AC-6C03-4729-8CD3-5CF34CE51C83}"/>
              </a:ext>
            </a:extLst>
          </p:cNvPr>
          <p:cNvCxnSpPr/>
          <p:nvPr/>
        </p:nvCxnSpPr>
        <p:spPr>
          <a:xfrm>
            <a:off x="1638767" y="3755350"/>
            <a:ext cx="0" cy="219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37302DE9-2716-4786-9E8D-EFD26ED3B68B}"/>
              </a:ext>
            </a:extLst>
          </p:cNvPr>
          <p:cNvCxnSpPr/>
          <p:nvPr/>
        </p:nvCxnSpPr>
        <p:spPr>
          <a:xfrm>
            <a:off x="1635173" y="4588589"/>
            <a:ext cx="0" cy="219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连接符: 肘形 158">
            <a:extLst>
              <a:ext uri="{FF2B5EF4-FFF2-40B4-BE49-F238E27FC236}">
                <a16:creationId xmlns:a16="http://schemas.microsoft.com/office/drawing/2014/main" id="{CE13C95A-D578-47B9-9A95-507A41396D96}"/>
              </a:ext>
            </a:extLst>
          </p:cNvPr>
          <p:cNvCxnSpPr>
            <a:cxnSpLocks/>
            <a:endCxn id="142" idx="0"/>
          </p:cNvCxnSpPr>
          <p:nvPr/>
        </p:nvCxnSpPr>
        <p:spPr>
          <a:xfrm>
            <a:off x="1654005" y="3009781"/>
            <a:ext cx="1533094" cy="5682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1" name="连接符: 肘形 160">
            <a:extLst>
              <a:ext uri="{FF2B5EF4-FFF2-40B4-BE49-F238E27FC236}">
                <a16:creationId xmlns:a16="http://schemas.microsoft.com/office/drawing/2014/main" id="{15B63DDF-27D1-4568-8197-C0731CE7E35B}"/>
              </a:ext>
            </a:extLst>
          </p:cNvPr>
          <p:cNvCxnSpPr>
            <a:cxnSpLocks/>
            <a:stCxn id="142" idx="2"/>
            <a:endCxn id="138" idx="3"/>
          </p:cNvCxnSpPr>
          <p:nvPr/>
        </p:nvCxnSpPr>
        <p:spPr>
          <a:xfrm rot="5400000">
            <a:off x="2169901" y="4050054"/>
            <a:ext cx="993138" cy="10412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5" name="直接箭头连接符 164">
            <a:extLst>
              <a:ext uri="{FF2B5EF4-FFF2-40B4-BE49-F238E27FC236}">
                <a16:creationId xmlns:a16="http://schemas.microsoft.com/office/drawing/2014/main" id="{14D41D8A-82A3-49F3-A410-384A3F8A8F00}"/>
              </a:ext>
            </a:extLst>
          </p:cNvPr>
          <p:cNvCxnSpPr/>
          <p:nvPr/>
        </p:nvCxnSpPr>
        <p:spPr>
          <a:xfrm>
            <a:off x="1632454" y="5315289"/>
            <a:ext cx="0" cy="219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5" name="直接箭头连接符 174">
            <a:extLst>
              <a:ext uri="{FF2B5EF4-FFF2-40B4-BE49-F238E27FC236}">
                <a16:creationId xmlns:a16="http://schemas.microsoft.com/office/drawing/2014/main" id="{9978003F-4ECA-4D70-A5B0-185D33D952A6}"/>
              </a:ext>
            </a:extLst>
          </p:cNvPr>
          <p:cNvCxnSpPr>
            <a:cxnSpLocks/>
            <a:endCxn id="143" idx="1"/>
          </p:cNvCxnSpPr>
          <p:nvPr/>
        </p:nvCxnSpPr>
        <p:spPr>
          <a:xfrm>
            <a:off x="1633868" y="3833244"/>
            <a:ext cx="1055754" cy="72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5" name="文本框 184">
            <a:extLst>
              <a:ext uri="{FF2B5EF4-FFF2-40B4-BE49-F238E27FC236}">
                <a16:creationId xmlns:a16="http://schemas.microsoft.com/office/drawing/2014/main" id="{58FFAB8B-8805-47DF-BBD1-6B363BC3783B}"/>
              </a:ext>
            </a:extLst>
          </p:cNvPr>
          <p:cNvSpPr txBox="1"/>
          <p:nvPr/>
        </p:nvSpPr>
        <p:spPr>
          <a:xfrm>
            <a:off x="1139303" y="5555078"/>
            <a:ext cx="101335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Feature</a:t>
            </a:r>
            <a:endParaRPr lang="zh-CN" altLang="en-US" dirty="0">
              <a:latin typeface="微软雅黑" panose="020B0503020204020204" pitchFamily="34" charset="-122"/>
              <a:ea typeface="微软雅黑" panose="020B0503020204020204" pitchFamily="34" charset="-122"/>
            </a:endParaRPr>
          </a:p>
        </p:txBody>
      </p:sp>
      <p:sp>
        <p:nvSpPr>
          <p:cNvPr id="186" name="文本框 185">
            <a:extLst>
              <a:ext uri="{FF2B5EF4-FFF2-40B4-BE49-F238E27FC236}">
                <a16:creationId xmlns:a16="http://schemas.microsoft.com/office/drawing/2014/main" id="{C5CA7316-6BD8-4532-BEEB-6740B395D255}"/>
              </a:ext>
            </a:extLst>
          </p:cNvPr>
          <p:cNvSpPr txBox="1"/>
          <p:nvPr/>
        </p:nvSpPr>
        <p:spPr>
          <a:xfrm>
            <a:off x="5375469" y="1254467"/>
            <a:ext cx="33374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X</a:t>
            </a:r>
            <a:endParaRPr lang="zh-CN" altLang="en-US" dirty="0">
              <a:latin typeface="微软雅黑" panose="020B0503020204020204" pitchFamily="34" charset="-122"/>
              <a:ea typeface="微软雅黑" panose="020B0503020204020204" pitchFamily="34" charset="-122"/>
            </a:endParaRPr>
          </a:p>
        </p:txBody>
      </p:sp>
      <p:sp>
        <p:nvSpPr>
          <p:cNvPr id="187" name="文本框 186">
            <a:extLst>
              <a:ext uri="{FF2B5EF4-FFF2-40B4-BE49-F238E27FC236}">
                <a16:creationId xmlns:a16="http://schemas.microsoft.com/office/drawing/2014/main" id="{6F714DC8-682E-4E28-96A8-BC65790E7376}"/>
              </a:ext>
            </a:extLst>
          </p:cNvPr>
          <p:cNvSpPr txBox="1"/>
          <p:nvPr/>
        </p:nvSpPr>
        <p:spPr>
          <a:xfrm>
            <a:off x="6644394" y="1253798"/>
            <a:ext cx="324128"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5" name="文本框 194">
                <a:extLst>
                  <a:ext uri="{FF2B5EF4-FFF2-40B4-BE49-F238E27FC236}">
                    <a16:creationId xmlns:a16="http://schemas.microsoft.com/office/drawing/2014/main" id="{EEEC2F40-2685-41D5-A38B-2972982FCBCB}"/>
                  </a:ext>
                </a:extLst>
              </p:cNvPr>
              <p:cNvSpPr txBox="1"/>
              <p:nvPr/>
            </p:nvSpPr>
            <p:spPr>
              <a:xfrm>
                <a:off x="4371608" y="4659533"/>
                <a:ext cx="348262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i="1" smtClean="0">
                              <a:latin typeface="Cambria Math" panose="02040503050406030204" pitchFamily="18" charset="0"/>
                            </a:rPr>
                          </m:ctrlPr>
                        </m:barPr>
                        <m:e>
                          <m:r>
                            <a:rPr lang="en-US" altLang="zh-CN" b="0" i="1" smtClean="0">
                              <a:latin typeface="Cambria Math" panose="02040503050406030204" pitchFamily="18" charset="0"/>
                            </a:rPr>
                            <m:t>𝑋</m:t>
                          </m:r>
                        </m:e>
                      </m:bar>
                      <m:r>
                        <a:rPr lang="en-US" altLang="zh-CN" b="0" i="1" smtClean="0">
                          <a:latin typeface="Cambria Math" panose="02040503050406030204" pitchFamily="18" charset="0"/>
                        </a:rPr>
                        <m:t>=</m:t>
                      </m:r>
                      <m:r>
                        <a:rPr lang="en-US" altLang="zh-CN" b="0" i="1" smtClean="0">
                          <a:latin typeface="Cambria Math" panose="02040503050406030204" pitchFamily="18" charset="0"/>
                        </a:rPr>
                        <m:t>𝑢𝑝𝑠𝑎𝑚𝑝𝑙𝑒</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𝑑𝑜𝑤𝑛𝑠𝑎𝑚𝑝𝑙𝑒</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m:oMathPara>
                </a14:m>
                <a:endParaRPr lang="zh-CN" altLang="en-US" dirty="0"/>
              </a:p>
            </p:txBody>
          </p:sp>
        </mc:Choice>
        <mc:Fallback xmlns="">
          <p:sp>
            <p:nvSpPr>
              <p:cNvPr id="195" name="文本框 194">
                <a:extLst>
                  <a:ext uri="{FF2B5EF4-FFF2-40B4-BE49-F238E27FC236}">
                    <a16:creationId xmlns:a16="http://schemas.microsoft.com/office/drawing/2014/main" id="{EEEC2F40-2685-41D5-A38B-2972982FCBCB}"/>
                  </a:ext>
                </a:extLst>
              </p:cNvPr>
              <p:cNvSpPr txBox="1">
                <a:spLocks noRot="1" noChangeAspect="1" noMove="1" noResize="1" noEditPoints="1" noAdjustHandles="1" noChangeArrowheads="1" noChangeShapeType="1" noTextEdit="1"/>
              </p:cNvSpPr>
              <p:nvPr/>
            </p:nvSpPr>
            <p:spPr>
              <a:xfrm>
                <a:off x="4371608" y="4659533"/>
                <a:ext cx="3482620" cy="400110"/>
              </a:xfrm>
              <a:prstGeom prst="rect">
                <a:avLst/>
              </a:prstGeom>
              <a:blipFill>
                <a:blip r:embed="rId3"/>
                <a:stretch>
                  <a:fillRect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BFE6EBEA-C462-4F49-B70A-C3526A8C9E57}"/>
                  </a:ext>
                </a:extLst>
              </p:cNvPr>
              <p:cNvSpPr txBox="1"/>
              <p:nvPr/>
            </p:nvSpPr>
            <p:spPr>
              <a:xfrm>
                <a:off x="4371607" y="5051079"/>
                <a:ext cx="348262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i="1" smtClean="0">
                              <a:latin typeface="Cambria Math" panose="02040503050406030204" pitchFamily="18" charset="0"/>
                            </a:rPr>
                          </m:ctrlPr>
                        </m:barPr>
                        <m:e>
                          <m:r>
                            <a:rPr lang="en-US" altLang="zh-CN" b="0" i="1" smtClean="0">
                              <a:latin typeface="Cambria Math" panose="02040503050406030204" pitchFamily="18" charset="0"/>
                            </a:rPr>
                            <m:t>𝑌</m:t>
                          </m:r>
                        </m:e>
                      </m:bar>
                      <m:r>
                        <a:rPr lang="en-US" altLang="zh-CN" b="0" i="1" smtClean="0">
                          <a:latin typeface="Cambria Math" panose="02040503050406030204" pitchFamily="18" charset="0"/>
                        </a:rPr>
                        <m:t>=</m:t>
                      </m:r>
                      <m:r>
                        <a:rPr lang="en-US" altLang="zh-CN" b="0" i="1" smtClean="0">
                          <a:latin typeface="Cambria Math" panose="02040503050406030204" pitchFamily="18" charset="0"/>
                        </a:rPr>
                        <m:t>𝑢𝑝𝑠𝑎𝑚𝑝𝑙𝑒</m:t>
                      </m:r>
                      <m:r>
                        <a:rPr lang="en-US" altLang="zh-CN" b="0" i="1" smtClean="0">
                          <a:latin typeface="Cambria Math" panose="02040503050406030204" pitchFamily="18" charset="0"/>
                        </a:rPr>
                        <m:t>/</m:t>
                      </m:r>
                      <m:r>
                        <a:rPr lang="en-US" altLang="zh-CN" b="0" i="1" smtClean="0">
                          <a:latin typeface="Cambria Math" panose="02040503050406030204" pitchFamily="18" charset="0"/>
                        </a:rPr>
                        <m:t>𝑑𝑜𝑤𝑛𝑠𝑎𝑚𝑝𝑙𝑒</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oMath>
                  </m:oMathPara>
                </a14:m>
                <a:endParaRPr lang="zh-CN" altLang="en-US" dirty="0"/>
              </a:p>
            </p:txBody>
          </p:sp>
        </mc:Choice>
        <mc:Fallback xmlns="">
          <p:sp>
            <p:nvSpPr>
              <p:cNvPr id="197" name="文本框 196">
                <a:extLst>
                  <a:ext uri="{FF2B5EF4-FFF2-40B4-BE49-F238E27FC236}">
                    <a16:creationId xmlns:a16="http://schemas.microsoft.com/office/drawing/2014/main" id="{BFE6EBEA-C462-4F49-B70A-C3526A8C9E57}"/>
                  </a:ext>
                </a:extLst>
              </p:cNvPr>
              <p:cNvSpPr txBox="1">
                <a:spLocks noRot="1" noChangeAspect="1" noMove="1" noResize="1" noEditPoints="1" noAdjustHandles="1" noChangeArrowheads="1" noChangeShapeType="1" noTextEdit="1"/>
              </p:cNvSpPr>
              <p:nvPr/>
            </p:nvSpPr>
            <p:spPr>
              <a:xfrm>
                <a:off x="4371607" y="5051079"/>
                <a:ext cx="3482621" cy="400110"/>
              </a:xfrm>
              <a:prstGeom prst="rect">
                <a:avLst/>
              </a:prstGeom>
              <a:blipFill>
                <a:blip r:embed="rId4"/>
                <a:stretch>
                  <a:fillRect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2371AF1D-9057-4CE9-ACF4-715632347F04}"/>
                  </a:ext>
                </a:extLst>
              </p:cNvPr>
              <p:cNvSpPr txBox="1"/>
              <p:nvPr/>
            </p:nvSpPr>
            <p:spPr>
              <a:xfrm>
                <a:off x="5531539" y="1316550"/>
                <a:ext cx="850041"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𝐶</m:t>
                          </m:r>
                        </m:e>
                        <m:sub>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𝐻</m:t>
                          </m:r>
                        </m:e>
                        <m:sub>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𝑊</m:t>
                          </m:r>
                        </m:e>
                        <m:sub>
                          <m:r>
                            <a:rPr lang="en-US" altLang="zh-CN" sz="1000" b="0" i="1" smtClean="0">
                              <a:latin typeface="Cambria Math" panose="02040503050406030204" pitchFamily="18" charset="0"/>
                            </a:rPr>
                            <m:t>1</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201" name="文本框 200">
                <a:extLst>
                  <a:ext uri="{FF2B5EF4-FFF2-40B4-BE49-F238E27FC236}">
                    <a16:creationId xmlns:a16="http://schemas.microsoft.com/office/drawing/2014/main" id="{2371AF1D-9057-4CE9-ACF4-715632347F04}"/>
                  </a:ext>
                </a:extLst>
              </p:cNvPr>
              <p:cNvSpPr txBox="1">
                <a:spLocks noRot="1" noChangeAspect="1" noMove="1" noResize="1" noEditPoints="1" noAdjustHandles="1" noChangeArrowheads="1" noChangeShapeType="1" noTextEdit="1"/>
              </p:cNvSpPr>
              <p:nvPr/>
            </p:nvSpPr>
            <p:spPr>
              <a:xfrm>
                <a:off x="5531539" y="1316550"/>
                <a:ext cx="850041" cy="246221"/>
              </a:xfrm>
              <a:prstGeom prst="rect">
                <a:avLst/>
              </a:prstGeom>
              <a:blipFill>
                <a:blip r:embed="rId5"/>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86949886-52A4-452D-87F4-8FC69BC0262B}"/>
                  </a:ext>
                </a:extLst>
              </p:cNvPr>
              <p:cNvSpPr txBox="1"/>
              <p:nvPr/>
            </p:nvSpPr>
            <p:spPr>
              <a:xfrm>
                <a:off x="6738401" y="1310372"/>
                <a:ext cx="858889"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𝐶</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𝐻</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sSub>
                        <m:sSubPr>
                          <m:ctrlPr>
                            <a:rPr lang="en-US" altLang="zh-CN" sz="1000" b="0" i="1" smtClean="0">
                              <a:latin typeface="Cambria Math" panose="02040503050406030204" pitchFamily="18" charset="0"/>
                            </a:rPr>
                          </m:ctrlPr>
                        </m:sSubPr>
                        <m:e>
                          <m:r>
                            <a:rPr lang="en-US" altLang="zh-CN" sz="1000" b="0" i="1" smtClean="0">
                              <a:latin typeface="Cambria Math" panose="02040503050406030204" pitchFamily="18" charset="0"/>
                            </a:rPr>
                            <m:t>𝑊</m:t>
                          </m:r>
                        </m:e>
                        <m:sub>
                          <m:r>
                            <a:rPr lang="en-US" altLang="zh-CN" sz="1000" b="0" i="1" smtClean="0">
                              <a:latin typeface="Cambria Math" panose="02040503050406030204" pitchFamily="18" charset="0"/>
                            </a:rPr>
                            <m:t>2</m:t>
                          </m:r>
                        </m:sub>
                      </m:sSub>
                      <m:r>
                        <a:rPr lang="en-US" altLang="zh-CN" sz="1000" b="0" i="1" smtClean="0">
                          <a:latin typeface="Cambria Math" panose="02040503050406030204" pitchFamily="18" charset="0"/>
                        </a:rPr>
                        <m:t>)</m:t>
                      </m:r>
                    </m:oMath>
                  </m:oMathPara>
                </a14:m>
                <a:endParaRPr lang="zh-CN" altLang="en-US" sz="1000" dirty="0"/>
              </a:p>
            </p:txBody>
          </p:sp>
        </mc:Choice>
        <mc:Fallback xmlns="">
          <p:sp>
            <p:nvSpPr>
              <p:cNvPr id="202" name="文本框 201">
                <a:extLst>
                  <a:ext uri="{FF2B5EF4-FFF2-40B4-BE49-F238E27FC236}">
                    <a16:creationId xmlns:a16="http://schemas.microsoft.com/office/drawing/2014/main" id="{86949886-52A4-452D-87F4-8FC69BC0262B}"/>
                  </a:ext>
                </a:extLst>
              </p:cNvPr>
              <p:cNvSpPr txBox="1">
                <a:spLocks noRot="1" noChangeAspect="1" noMove="1" noResize="1" noEditPoints="1" noAdjustHandles="1" noChangeArrowheads="1" noChangeShapeType="1" noTextEdit="1"/>
              </p:cNvSpPr>
              <p:nvPr/>
            </p:nvSpPr>
            <p:spPr>
              <a:xfrm>
                <a:off x="6738401" y="1310372"/>
                <a:ext cx="858889" cy="246221"/>
              </a:xfrm>
              <a:prstGeom prst="rect">
                <a:avLst/>
              </a:prstGeom>
              <a:blipFill>
                <a:blip r:embed="rId6"/>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文本框 202">
                <a:extLst>
                  <a:ext uri="{FF2B5EF4-FFF2-40B4-BE49-F238E27FC236}">
                    <a16:creationId xmlns:a16="http://schemas.microsoft.com/office/drawing/2014/main" id="{FEF5018D-29BF-42C9-A260-EBCEC42816C9}"/>
                  </a:ext>
                </a:extLst>
              </p:cNvPr>
              <p:cNvSpPr txBox="1"/>
              <p:nvPr/>
            </p:nvSpPr>
            <p:spPr>
              <a:xfrm>
                <a:off x="5197093" y="2158537"/>
                <a:ext cx="7259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𝐻</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𝑊</m:t>
                      </m:r>
                      <m:r>
                        <a:rPr lang="en-US" altLang="zh-CN" sz="1000" b="0" i="1" smtClean="0">
                          <a:latin typeface="Cambria Math" panose="02040503050406030204" pitchFamily="18" charset="0"/>
                        </a:rPr>
                        <m:t>)</m:t>
                      </m:r>
                    </m:oMath>
                  </m:oMathPara>
                </a14:m>
                <a:endParaRPr lang="zh-CN" altLang="en-US" sz="1000" dirty="0"/>
              </a:p>
            </p:txBody>
          </p:sp>
        </mc:Choice>
        <mc:Fallback xmlns="">
          <p:sp>
            <p:nvSpPr>
              <p:cNvPr id="203" name="文本框 202">
                <a:extLst>
                  <a:ext uri="{FF2B5EF4-FFF2-40B4-BE49-F238E27FC236}">
                    <a16:creationId xmlns:a16="http://schemas.microsoft.com/office/drawing/2014/main" id="{FEF5018D-29BF-42C9-A260-EBCEC42816C9}"/>
                  </a:ext>
                </a:extLst>
              </p:cNvPr>
              <p:cNvSpPr txBox="1">
                <a:spLocks noRot="1" noChangeAspect="1" noMove="1" noResize="1" noEditPoints="1" noAdjustHandles="1" noChangeArrowheads="1" noChangeShapeType="1" noTextEdit="1"/>
              </p:cNvSpPr>
              <p:nvPr/>
            </p:nvSpPr>
            <p:spPr>
              <a:xfrm>
                <a:off x="5197093" y="2158537"/>
                <a:ext cx="725904" cy="246221"/>
              </a:xfrm>
              <a:prstGeom prst="rect">
                <a:avLst/>
              </a:prstGeom>
              <a:blipFill>
                <a:blip r:embed="rId7"/>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文本框 203">
                <a:extLst>
                  <a:ext uri="{FF2B5EF4-FFF2-40B4-BE49-F238E27FC236}">
                    <a16:creationId xmlns:a16="http://schemas.microsoft.com/office/drawing/2014/main" id="{DD424FF8-A583-4F85-8E78-0713EF6B15F7}"/>
                  </a:ext>
                </a:extLst>
              </p:cNvPr>
              <p:cNvSpPr txBox="1"/>
              <p:nvPr/>
            </p:nvSpPr>
            <p:spPr>
              <a:xfrm>
                <a:off x="6450755" y="2177000"/>
                <a:ext cx="7259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𝐻</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𝑊</m:t>
                      </m:r>
                      <m:r>
                        <a:rPr lang="en-US" altLang="zh-CN" sz="1000" b="0" i="1" smtClean="0">
                          <a:latin typeface="Cambria Math" panose="02040503050406030204" pitchFamily="18" charset="0"/>
                        </a:rPr>
                        <m:t>)</m:t>
                      </m:r>
                    </m:oMath>
                  </m:oMathPara>
                </a14:m>
                <a:endParaRPr lang="zh-CN" altLang="en-US" sz="1000" dirty="0"/>
              </a:p>
            </p:txBody>
          </p:sp>
        </mc:Choice>
        <mc:Fallback xmlns="">
          <p:sp>
            <p:nvSpPr>
              <p:cNvPr id="204" name="文本框 203">
                <a:extLst>
                  <a:ext uri="{FF2B5EF4-FFF2-40B4-BE49-F238E27FC236}">
                    <a16:creationId xmlns:a16="http://schemas.microsoft.com/office/drawing/2014/main" id="{DD424FF8-A583-4F85-8E78-0713EF6B15F7}"/>
                  </a:ext>
                </a:extLst>
              </p:cNvPr>
              <p:cNvSpPr txBox="1">
                <a:spLocks noRot="1" noChangeAspect="1" noMove="1" noResize="1" noEditPoints="1" noAdjustHandles="1" noChangeArrowheads="1" noChangeShapeType="1" noTextEdit="1"/>
              </p:cNvSpPr>
              <p:nvPr/>
            </p:nvSpPr>
            <p:spPr>
              <a:xfrm>
                <a:off x="6450755" y="2177000"/>
                <a:ext cx="725904" cy="246221"/>
              </a:xfrm>
              <a:prstGeom prst="rect">
                <a:avLst/>
              </a:prstGeom>
              <a:blipFill>
                <a:blip r:embed="rId7"/>
                <a:stretch>
                  <a:fillRect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文本框 204">
                <a:extLst>
                  <a:ext uri="{FF2B5EF4-FFF2-40B4-BE49-F238E27FC236}">
                    <a16:creationId xmlns:a16="http://schemas.microsoft.com/office/drawing/2014/main" id="{3FF20EE7-0488-4225-A47C-DBAB805C60E9}"/>
                  </a:ext>
                </a:extLst>
              </p:cNvPr>
              <p:cNvSpPr txBox="1"/>
              <p:nvPr/>
            </p:nvSpPr>
            <p:spPr>
              <a:xfrm>
                <a:off x="5651767" y="2693404"/>
                <a:ext cx="62203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,1,1)</m:t>
                      </m:r>
                    </m:oMath>
                  </m:oMathPara>
                </a14:m>
                <a:endParaRPr lang="zh-CN" altLang="en-US" sz="1000" dirty="0"/>
              </a:p>
            </p:txBody>
          </p:sp>
        </mc:Choice>
        <mc:Fallback xmlns="">
          <p:sp>
            <p:nvSpPr>
              <p:cNvPr id="205" name="文本框 204">
                <a:extLst>
                  <a:ext uri="{FF2B5EF4-FFF2-40B4-BE49-F238E27FC236}">
                    <a16:creationId xmlns:a16="http://schemas.microsoft.com/office/drawing/2014/main" id="{3FF20EE7-0488-4225-A47C-DBAB805C60E9}"/>
                  </a:ext>
                </a:extLst>
              </p:cNvPr>
              <p:cNvSpPr txBox="1">
                <a:spLocks noRot="1" noChangeAspect="1" noMove="1" noResize="1" noEditPoints="1" noAdjustHandles="1" noChangeArrowheads="1" noChangeShapeType="1" noTextEdit="1"/>
              </p:cNvSpPr>
              <p:nvPr/>
            </p:nvSpPr>
            <p:spPr>
              <a:xfrm>
                <a:off x="5651767" y="2693404"/>
                <a:ext cx="622030" cy="246221"/>
              </a:xfrm>
              <a:prstGeom prst="rect">
                <a:avLst/>
              </a:prstGeom>
              <a:blipFill>
                <a:blip r:embed="rId8"/>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文本框 205">
                <a:extLst>
                  <a:ext uri="{FF2B5EF4-FFF2-40B4-BE49-F238E27FC236}">
                    <a16:creationId xmlns:a16="http://schemas.microsoft.com/office/drawing/2014/main" id="{12438217-7610-4FC5-A971-2B5709EEA68C}"/>
                  </a:ext>
                </a:extLst>
              </p:cNvPr>
              <p:cNvSpPr txBox="1"/>
              <p:nvPr/>
            </p:nvSpPr>
            <p:spPr>
              <a:xfrm>
                <a:off x="5606358" y="3013253"/>
                <a:ext cx="622030"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,1,1)</m:t>
                      </m:r>
                    </m:oMath>
                  </m:oMathPara>
                </a14:m>
                <a:endParaRPr lang="zh-CN" altLang="en-US" sz="1000" dirty="0"/>
              </a:p>
            </p:txBody>
          </p:sp>
        </mc:Choice>
        <mc:Fallback xmlns="">
          <p:sp>
            <p:nvSpPr>
              <p:cNvPr id="206" name="文本框 205">
                <a:extLst>
                  <a:ext uri="{FF2B5EF4-FFF2-40B4-BE49-F238E27FC236}">
                    <a16:creationId xmlns:a16="http://schemas.microsoft.com/office/drawing/2014/main" id="{12438217-7610-4FC5-A971-2B5709EEA68C}"/>
                  </a:ext>
                </a:extLst>
              </p:cNvPr>
              <p:cNvSpPr txBox="1">
                <a:spLocks noRot="1" noChangeAspect="1" noMove="1" noResize="1" noEditPoints="1" noAdjustHandles="1" noChangeArrowheads="1" noChangeShapeType="1" noTextEdit="1"/>
              </p:cNvSpPr>
              <p:nvPr/>
            </p:nvSpPr>
            <p:spPr>
              <a:xfrm>
                <a:off x="5606358" y="3013253"/>
                <a:ext cx="622030" cy="246221"/>
              </a:xfrm>
              <a:prstGeom prst="rect">
                <a:avLst/>
              </a:prstGeom>
              <a:blipFill>
                <a:blip r:embed="rId9"/>
                <a:stretch>
                  <a:fillRect b="-48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文本框 206">
                <a:extLst>
                  <a:ext uri="{FF2B5EF4-FFF2-40B4-BE49-F238E27FC236}">
                    <a16:creationId xmlns:a16="http://schemas.microsoft.com/office/drawing/2014/main" id="{1F990DC9-7F56-4120-A5E5-72B2026C5DED}"/>
                  </a:ext>
                </a:extLst>
              </p:cNvPr>
              <p:cNvSpPr txBox="1"/>
              <p:nvPr/>
            </p:nvSpPr>
            <p:spPr>
              <a:xfrm>
                <a:off x="6665341" y="2680868"/>
                <a:ext cx="7259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𝐻</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𝑊</m:t>
                      </m:r>
                      <m:r>
                        <a:rPr lang="en-US" altLang="zh-CN" sz="1000" b="0" i="1" smtClean="0">
                          <a:latin typeface="Cambria Math" panose="02040503050406030204" pitchFamily="18" charset="0"/>
                        </a:rPr>
                        <m:t>)</m:t>
                      </m:r>
                    </m:oMath>
                  </m:oMathPara>
                </a14:m>
                <a:endParaRPr lang="zh-CN" altLang="en-US" sz="1000" dirty="0"/>
              </a:p>
            </p:txBody>
          </p:sp>
        </mc:Choice>
        <mc:Fallback xmlns="">
          <p:sp>
            <p:nvSpPr>
              <p:cNvPr id="207" name="文本框 206">
                <a:extLst>
                  <a:ext uri="{FF2B5EF4-FFF2-40B4-BE49-F238E27FC236}">
                    <a16:creationId xmlns:a16="http://schemas.microsoft.com/office/drawing/2014/main" id="{1F990DC9-7F56-4120-A5E5-72B2026C5DED}"/>
                  </a:ext>
                </a:extLst>
              </p:cNvPr>
              <p:cNvSpPr txBox="1">
                <a:spLocks noRot="1" noChangeAspect="1" noMove="1" noResize="1" noEditPoints="1" noAdjustHandles="1" noChangeArrowheads="1" noChangeShapeType="1" noTextEdit="1"/>
              </p:cNvSpPr>
              <p:nvPr/>
            </p:nvSpPr>
            <p:spPr>
              <a:xfrm>
                <a:off x="6665341" y="2680868"/>
                <a:ext cx="725904" cy="246221"/>
              </a:xfrm>
              <a:prstGeom prst="rect">
                <a:avLst/>
              </a:prstGeom>
              <a:blipFill>
                <a:blip r:embed="rId10"/>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8DA84F12-EEE7-49C6-ABF8-676C49B57571}"/>
                  </a:ext>
                </a:extLst>
              </p:cNvPr>
              <p:cNvSpPr txBox="1"/>
              <p:nvPr/>
            </p:nvSpPr>
            <p:spPr>
              <a:xfrm>
                <a:off x="6588121" y="3100559"/>
                <a:ext cx="725904" cy="246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𝐶</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𝐻</m:t>
                      </m:r>
                      <m:r>
                        <a:rPr lang="en-US" altLang="zh-CN" sz="1000" b="0" i="1" smtClean="0">
                          <a:latin typeface="Cambria Math" panose="02040503050406030204" pitchFamily="18" charset="0"/>
                        </a:rPr>
                        <m:t>,</m:t>
                      </m:r>
                      <m:r>
                        <a:rPr lang="en-US" altLang="zh-CN" sz="1000" b="0" i="1" smtClean="0">
                          <a:latin typeface="Cambria Math" panose="02040503050406030204" pitchFamily="18" charset="0"/>
                        </a:rPr>
                        <m:t>𝑊</m:t>
                      </m:r>
                      <m:r>
                        <a:rPr lang="en-US" altLang="zh-CN" sz="1000" b="0" i="1" smtClean="0">
                          <a:latin typeface="Cambria Math" panose="02040503050406030204" pitchFamily="18" charset="0"/>
                        </a:rPr>
                        <m:t>)</m:t>
                      </m:r>
                    </m:oMath>
                  </m:oMathPara>
                </a14:m>
                <a:endParaRPr lang="zh-CN" altLang="en-US" sz="1000" dirty="0"/>
              </a:p>
            </p:txBody>
          </p:sp>
        </mc:Choice>
        <mc:Fallback xmlns="">
          <p:sp>
            <p:nvSpPr>
              <p:cNvPr id="208" name="文本框 207">
                <a:extLst>
                  <a:ext uri="{FF2B5EF4-FFF2-40B4-BE49-F238E27FC236}">
                    <a16:creationId xmlns:a16="http://schemas.microsoft.com/office/drawing/2014/main" id="{8DA84F12-EEE7-49C6-ABF8-676C49B57571}"/>
                  </a:ext>
                </a:extLst>
              </p:cNvPr>
              <p:cNvSpPr txBox="1">
                <a:spLocks noRot="1" noChangeAspect="1" noMove="1" noResize="1" noEditPoints="1" noAdjustHandles="1" noChangeArrowheads="1" noChangeShapeType="1" noTextEdit="1"/>
              </p:cNvSpPr>
              <p:nvPr/>
            </p:nvSpPr>
            <p:spPr>
              <a:xfrm>
                <a:off x="6588121" y="3100559"/>
                <a:ext cx="725904" cy="246221"/>
              </a:xfrm>
              <a:prstGeom prst="rect">
                <a:avLst/>
              </a:prstGeom>
              <a:blipFill>
                <a:blip r:embed="rId10"/>
                <a:stretch>
                  <a:fillRect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0" name="文本框 219">
                <a:extLst>
                  <a:ext uri="{FF2B5EF4-FFF2-40B4-BE49-F238E27FC236}">
                    <a16:creationId xmlns:a16="http://schemas.microsoft.com/office/drawing/2014/main" id="{329AEB54-E892-4777-8125-A5EBFE4EF16F}"/>
                  </a:ext>
                </a:extLst>
              </p:cNvPr>
              <p:cNvSpPr txBox="1"/>
              <p:nvPr/>
            </p:nvSpPr>
            <p:spPr>
              <a:xfrm>
                <a:off x="9041643" y="4339161"/>
                <a:ext cx="21354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 </m:t>
                      </m:r>
                      <m:r>
                        <a:rPr lang="en-US" altLang="zh-CN" b="0" i="1" smtClean="0">
                          <a:latin typeface="Cambria Math" panose="02040503050406030204" pitchFamily="18" charset="0"/>
                        </a:rPr>
                        <m:t>𝐾𝑒𝑟𝑛𝑒𝑙</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m:oMathPara>
                </a14:m>
                <a:endParaRPr lang="zh-CN" altLang="en-US" dirty="0"/>
              </a:p>
            </p:txBody>
          </p:sp>
        </mc:Choice>
        <mc:Fallback xmlns="">
          <p:sp>
            <p:nvSpPr>
              <p:cNvPr id="220" name="文本框 219">
                <a:extLst>
                  <a:ext uri="{FF2B5EF4-FFF2-40B4-BE49-F238E27FC236}">
                    <a16:creationId xmlns:a16="http://schemas.microsoft.com/office/drawing/2014/main" id="{329AEB54-E892-4777-8125-A5EBFE4EF16F}"/>
                  </a:ext>
                </a:extLst>
              </p:cNvPr>
              <p:cNvSpPr txBox="1">
                <a:spLocks noRot="1" noChangeAspect="1" noMove="1" noResize="1" noEditPoints="1" noAdjustHandles="1" noChangeArrowheads="1" noChangeShapeType="1" noTextEdit="1"/>
              </p:cNvSpPr>
              <p:nvPr/>
            </p:nvSpPr>
            <p:spPr>
              <a:xfrm>
                <a:off x="9041643" y="4339161"/>
                <a:ext cx="2135456" cy="369332"/>
              </a:xfrm>
              <a:prstGeom prst="rect">
                <a:avLst/>
              </a:prstGeom>
              <a:blipFill>
                <a:blip r:embed="rId11"/>
                <a:stretch>
                  <a:fillRect b="-13333"/>
                </a:stretch>
              </a:blipFill>
            </p:spPr>
            <p:txBody>
              <a:bodyPr/>
              <a:lstStyle/>
              <a:p>
                <a:r>
                  <a:rPr lang="zh-CN" altLang="en-US">
                    <a:noFill/>
                  </a:rPr>
                  <a:t> </a:t>
                </a:r>
              </a:p>
            </p:txBody>
          </p:sp>
        </mc:Fallback>
      </mc:AlternateContent>
      <p:grpSp>
        <p:nvGrpSpPr>
          <p:cNvPr id="224" name="组合 223">
            <a:extLst>
              <a:ext uri="{FF2B5EF4-FFF2-40B4-BE49-F238E27FC236}">
                <a16:creationId xmlns:a16="http://schemas.microsoft.com/office/drawing/2014/main" id="{C3F6FF67-4FA1-43E6-AAAB-45092810A5E8}"/>
              </a:ext>
            </a:extLst>
          </p:cNvPr>
          <p:cNvGrpSpPr/>
          <p:nvPr/>
        </p:nvGrpSpPr>
        <p:grpSpPr>
          <a:xfrm>
            <a:off x="8830730" y="2050196"/>
            <a:ext cx="2620449" cy="1629810"/>
            <a:chOff x="8531305" y="1697648"/>
            <a:chExt cx="2620449" cy="1629810"/>
          </a:xfrm>
        </p:grpSpPr>
        <p:sp>
          <p:nvSpPr>
            <p:cNvPr id="213" name="矩形: 圆角 212">
              <a:extLst>
                <a:ext uri="{FF2B5EF4-FFF2-40B4-BE49-F238E27FC236}">
                  <a16:creationId xmlns:a16="http://schemas.microsoft.com/office/drawing/2014/main" id="{BE570FB1-DF26-409A-B820-8EB306ECC5FB}"/>
                </a:ext>
              </a:extLst>
            </p:cNvPr>
            <p:cNvSpPr/>
            <p:nvPr/>
          </p:nvSpPr>
          <p:spPr>
            <a:xfrm>
              <a:off x="10133445" y="1734530"/>
              <a:ext cx="1018309" cy="387903"/>
            </a:xfrm>
            <a:prstGeom prst="round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10" name="矩形: 圆角 209">
              <a:extLst>
                <a:ext uri="{FF2B5EF4-FFF2-40B4-BE49-F238E27FC236}">
                  <a16:creationId xmlns:a16="http://schemas.microsoft.com/office/drawing/2014/main" id="{F6D08FDD-5368-47C6-BC47-0C48E9C51467}"/>
                </a:ext>
              </a:extLst>
            </p:cNvPr>
            <p:cNvSpPr/>
            <p:nvPr/>
          </p:nvSpPr>
          <p:spPr>
            <a:xfrm>
              <a:off x="8531305" y="1736989"/>
              <a:ext cx="1018309" cy="387903"/>
            </a:xfrm>
            <a:prstGeom prst="roundRect">
              <a:avLst/>
            </a:prstGeom>
            <a:solidFill>
              <a:srgbClr val="F8CBA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sp>
          <p:nvSpPr>
            <p:cNvPr id="211" name="文本框 210">
              <a:extLst>
                <a:ext uri="{FF2B5EF4-FFF2-40B4-BE49-F238E27FC236}">
                  <a16:creationId xmlns:a16="http://schemas.microsoft.com/office/drawing/2014/main" id="{019BDBD4-E7A1-489A-9BB5-BA05F449152C}"/>
                </a:ext>
              </a:extLst>
            </p:cNvPr>
            <p:cNvSpPr txBox="1"/>
            <p:nvPr/>
          </p:nvSpPr>
          <p:spPr>
            <a:xfrm>
              <a:off x="8673499" y="1697648"/>
              <a:ext cx="733919" cy="461665"/>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STFT</a:t>
              </a:r>
            </a:p>
            <a:p>
              <a:pPr algn="ctr"/>
              <a:r>
                <a:rPr lang="en-US" altLang="zh-CN" sz="1200" dirty="0">
                  <a:latin typeface="微软雅黑" panose="020B0503020204020204" pitchFamily="34" charset="-122"/>
                  <a:ea typeface="微软雅黑" panose="020B0503020204020204" pitchFamily="34" charset="-122"/>
                </a:rPr>
                <a:t>Feature</a:t>
              </a:r>
              <a:endParaRPr lang="zh-CN" altLang="en-US" sz="1200" dirty="0">
                <a:latin typeface="微软雅黑" panose="020B0503020204020204" pitchFamily="34" charset="-122"/>
                <a:ea typeface="微软雅黑" panose="020B0503020204020204" pitchFamily="34" charset="-122"/>
              </a:endParaRPr>
            </a:p>
          </p:txBody>
        </p:sp>
        <p:sp>
          <p:nvSpPr>
            <p:cNvPr id="212" name="文本框 211">
              <a:extLst>
                <a:ext uri="{FF2B5EF4-FFF2-40B4-BE49-F238E27FC236}">
                  <a16:creationId xmlns:a16="http://schemas.microsoft.com/office/drawing/2014/main" id="{DA2CCCC0-A776-4D1D-AB80-C682E586FFDA}"/>
                </a:ext>
              </a:extLst>
            </p:cNvPr>
            <p:cNvSpPr txBox="1"/>
            <p:nvPr/>
          </p:nvSpPr>
          <p:spPr>
            <a:xfrm>
              <a:off x="10141541" y="1704933"/>
              <a:ext cx="1010213" cy="461665"/>
            </a:xfrm>
            <a:prstGeom prst="rect">
              <a:avLst/>
            </a:prstGeom>
            <a:noFill/>
          </p:spPr>
          <p:txBody>
            <a:bodyPr wrap="none" rtlCol="0">
              <a:spAutoFit/>
            </a:bodyPr>
            <a:lstStyle/>
            <a:p>
              <a:pPr algn="ctr"/>
              <a:r>
                <a:rPr lang="en-US" altLang="zh-CN" sz="1200" dirty="0" err="1">
                  <a:latin typeface="微软雅黑" panose="020B0503020204020204" pitchFamily="34" charset="-122"/>
                  <a:ea typeface="微软雅黑" panose="020B0503020204020204" pitchFamily="34" charset="-122"/>
                </a:rPr>
                <a:t>Bispectrum</a:t>
              </a:r>
              <a:endParaRPr lang="en-US" altLang="zh-CN" sz="1200" dirty="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Feature</a:t>
              </a:r>
              <a:endParaRPr lang="zh-CN" altLang="en-US" sz="1200" dirty="0">
                <a:latin typeface="微软雅黑" panose="020B0503020204020204" pitchFamily="34" charset="-122"/>
                <a:ea typeface="微软雅黑" panose="020B0503020204020204" pitchFamily="34" charset="-122"/>
              </a:endParaRPr>
            </a:p>
          </p:txBody>
        </p:sp>
        <p:sp>
          <p:nvSpPr>
            <p:cNvPr id="214" name="矩形: 圆角 213">
              <a:extLst>
                <a:ext uri="{FF2B5EF4-FFF2-40B4-BE49-F238E27FC236}">
                  <a16:creationId xmlns:a16="http://schemas.microsoft.com/office/drawing/2014/main" id="{1473164A-E75A-409E-8672-6656FDC240F3}"/>
                </a:ext>
              </a:extLst>
            </p:cNvPr>
            <p:cNvSpPr/>
            <p:nvPr/>
          </p:nvSpPr>
          <p:spPr>
            <a:xfrm>
              <a:off x="9223316" y="2672428"/>
              <a:ext cx="1314679" cy="655030"/>
            </a:xfrm>
            <a:prstGeom prst="round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文本框 214">
              <a:extLst>
                <a:ext uri="{FF2B5EF4-FFF2-40B4-BE49-F238E27FC236}">
                  <a16:creationId xmlns:a16="http://schemas.microsoft.com/office/drawing/2014/main" id="{4474A820-F421-4418-81E4-35432691002A}"/>
                </a:ext>
              </a:extLst>
            </p:cNvPr>
            <p:cNvSpPr txBox="1"/>
            <p:nvPr/>
          </p:nvSpPr>
          <p:spPr>
            <a:xfrm>
              <a:off x="9174852" y="2759281"/>
              <a:ext cx="1411605"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Kernel based</a:t>
              </a:r>
            </a:p>
            <a:p>
              <a:pPr algn="ctr"/>
              <a:r>
                <a:rPr lang="en-US" altLang="zh-CN" sz="1400" dirty="0">
                  <a:latin typeface="微软雅黑" panose="020B0503020204020204" pitchFamily="34" charset="-122"/>
                  <a:ea typeface="微软雅黑" panose="020B0503020204020204" pitchFamily="34" charset="-122"/>
                </a:rPr>
                <a:t>Feature fusion</a:t>
              </a:r>
              <a:endParaRPr lang="zh-CN" altLang="en-US" sz="1400" dirty="0">
                <a:latin typeface="微软雅黑" panose="020B0503020204020204" pitchFamily="34" charset="-122"/>
                <a:ea typeface="微软雅黑" panose="020B0503020204020204" pitchFamily="34" charset="-122"/>
              </a:endParaRPr>
            </a:p>
          </p:txBody>
        </p:sp>
        <p:cxnSp>
          <p:nvCxnSpPr>
            <p:cNvPr id="217" name="连接符: 肘形 216">
              <a:extLst>
                <a:ext uri="{FF2B5EF4-FFF2-40B4-BE49-F238E27FC236}">
                  <a16:creationId xmlns:a16="http://schemas.microsoft.com/office/drawing/2014/main" id="{DD265ABF-A806-4997-949A-D8B793ADBCBE}"/>
                </a:ext>
              </a:extLst>
            </p:cNvPr>
            <p:cNvCxnSpPr>
              <a:stCxn id="210" idx="2"/>
              <a:endCxn id="214" idx="0"/>
            </p:cNvCxnSpPr>
            <p:nvPr/>
          </p:nvCxnSpPr>
          <p:spPr>
            <a:xfrm rot="16200000" flipH="1">
              <a:off x="9186790" y="1978562"/>
              <a:ext cx="547536" cy="840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 name="连接符: 肘形 218">
              <a:extLst>
                <a:ext uri="{FF2B5EF4-FFF2-40B4-BE49-F238E27FC236}">
                  <a16:creationId xmlns:a16="http://schemas.microsoft.com/office/drawing/2014/main" id="{10476EE7-483C-4E89-B558-F5637949FEC4}"/>
                </a:ext>
              </a:extLst>
            </p:cNvPr>
            <p:cNvCxnSpPr>
              <a:stCxn id="213" idx="2"/>
              <a:endCxn id="214" idx="0"/>
            </p:cNvCxnSpPr>
            <p:nvPr/>
          </p:nvCxnSpPr>
          <p:spPr>
            <a:xfrm rot="5400000">
              <a:off x="9986631" y="2016458"/>
              <a:ext cx="549995" cy="7619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文本框 220">
                  <a:extLst>
                    <a:ext uri="{FF2B5EF4-FFF2-40B4-BE49-F238E27FC236}">
                      <a16:creationId xmlns:a16="http://schemas.microsoft.com/office/drawing/2014/main" id="{D12043F1-1835-4EAE-99E4-11140CC3737A}"/>
                    </a:ext>
                  </a:extLst>
                </p:cNvPr>
                <p:cNvSpPr txBox="1"/>
                <p:nvPr/>
              </p:nvSpPr>
              <p:spPr>
                <a:xfrm>
                  <a:off x="9025138" y="2083825"/>
                  <a:ext cx="459998"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𝑓</m:t>
                            </m:r>
                          </m:sub>
                        </m:sSub>
                      </m:oMath>
                    </m:oMathPara>
                  </a14:m>
                  <a:endParaRPr lang="zh-CN" altLang="en-US" dirty="0"/>
                </a:p>
              </p:txBody>
            </p:sp>
          </mc:Choice>
          <mc:Fallback xmlns="">
            <p:sp>
              <p:nvSpPr>
                <p:cNvPr id="221" name="文本框 220">
                  <a:extLst>
                    <a:ext uri="{FF2B5EF4-FFF2-40B4-BE49-F238E27FC236}">
                      <a16:creationId xmlns:a16="http://schemas.microsoft.com/office/drawing/2014/main" id="{D12043F1-1835-4EAE-99E4-11140CC3737A}"/>
                    </a:ext>
                  </a:extLst>
                </p:cNvPr>
                <p:cNvSpPr txBox="1">
                  <a:spLocks noRot="1" noChangeAspect="1" noMove="1" noResize="1" noEditPoints="1" noAdjustHandles="1" noChangeArrowheads="1" noChangeShapeType="1" noTextEdit="1"/>
                </p:cNvSpPr>
                <p:nvPr/>
              </p:nvSpPr>
              <p:spPr>
                <a:xfrm>
                  <a:off x="9025138" y="2083825"/>
                  <a:ext cx="459998" cy="391582"/>
                </a:xfrm>
                <a:prstGeom prst="rect">
                  <a:avLst/>
                </a:prstGeom>
                <a:blipFill>
                  <a:blip r:embed="rId12"/>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2" name="文本框 221">
                  <a:extLst>
                    <a:ext uri="{FF2B5EF4-FFF2-40B4-BE49-F238E27FC236}">
                      <a16:creationId xmlns:a16="http://schemas.microsoft.com/office/drawing/2014/main" id="{E71D595C-57DF-4B31-BCAE-ECD562B54330}"/>
                    </a:ext>
                  </a:extLst>
                </p:cNvPr>
                <p:cNvSpPr txBox="1"/>
                <p:nvPr/>
              </p:nvSpPr>
              <p:spPr>
                <a:xfrm>
                  <a:off x="10154781" y="2090625"/>
                  <a:ext cx="490454"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𝐵</m:t>
                            </m:r>
                          </m:e>
                          <m:sub>
                            <m:r>
                              <a:rPr lang="en-US" altLang="zh-CN" b="0" i="1" smtClean="0">
                                <a:latin typeface="Cambria Math" panose="02040503050406030204" pitchFamily="18" charset="0"/>
                              </a:rPr>
                              <m:t>𝑓</m:t>
                            </m:r>
                          </m:sub>
                        </m:sSub>
                      </m:oMath>
                    </m:oMathPara>
                  </a14:m>
                  <a:endParaRPr lang="zh-CN" altLang="en-US" dirty="0"/>
                </a:p>
              </p:txBody>
            </p:sp>
          </mc:Choice>
          <mc:Fallback xmlns="">
            <p:sp>
              <p:nvSpPr>
                <p:cNvPr id="222" name="文本框 221">
                  <a:extLst>
                    <a:ext uri="{FF2B5EF4-FFF2-40B4-BE49-F238E27FC236}">
                      <a16:creationId xmlns:a16="http://schemas.microsoft.com/office/drawing/2014/main" id="{E71D595C-57DF-4B31-BCAE-ECD562B54330}"/>
                    </a:ext>
                  </a:extLst>
                </p:cNvPr>
                <p:cNvSpPr txBox="1">
                  <a:spLocks noRot="1" noChangeAspect="1" noMove="1" noResize="1" noEditPoints="1" noAdjustHandles="1" noChangeArrowheads="1" noChangeShapeType="1" noTextEdit="1"/>
                </p:cNvSpPr>
                <p:nvPr/>
              </p:nvSpPr>
              <p:spPr>
                <a:xfrm>
                  <a:off x="10154781" y="2090625"/>
                  <a:ext cx="490454" cy="391582"/>
                </a:xfrm>
                <a:prstGeom prst="rect">
                  <a:avLst/>
                </a:prstGeom>
                <a:blipFill>
                  <a:blip r:embed="rId13"/>
                  <a:stretch>
                    <a:fillRect b="-937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EB6B064F-70D1-46EF-A281-0E9309FD155E}"/>
                  </a:ext>
                </a:extLst>
              </p:cNvPr>
              <p:cNvSpPr txBox="1"/>
              <p:nvPr/>
            </p:nvSpPr>
            <p:spPr>
              <a:xfrm>
                <a:off x="8849280" y="4957748"/>
                <a:ext cx="2700163" cy="391582"/>
              </a:xfrm>
              <a:prstGeom prst="rect">
                <a:avLst/>
              </a:prstGeom>
              <a:noFill/>
            </p:spPr>
            <p:txBody>
              <a:bodyPr wrap="none" rtlCol="0">
                <a:spAutoFit/>
              </a:bodyPr>
              <a:lstStyle/>
              <a:p>
                <a:r>
                  <a:rPr lang="en-US" altLang="zh-CN" dirty="0"/>
                  <a:t>Feature =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𝐾</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𝐵</m:t>
                        </m:r>
                      </m:e>
                      <m:sub>
                        <m:r>
                          <a:rPr lang="en-US" altLang="zh-CN" i="1">
                            <a:latin typeface="Cambria Math" panose="02040503050406030204" pitchFamily="18" charset="0"/>
                          </a:rPr>
                          <m:t>𝑓</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oMath>
                </a14:m>
                <a:endParaRPr lang="zh-CN" altLang="en-US" dirty="0"/>
              </a:p>
            </p:txBody>
          </p:sp>
        </mc:Choice>
        <mc:Fallback xmlns="">
          <p:sp>
            <p:nvSpPr>
              <p:cNvPr id="223" name="文本框 222">
                <a:extLst>
                  <a:ext uri="{FF2B5EF4-FFF2-40B4-BE49-F238E27FC236}">
                    <a16:creationId xmlns:a16="http://schemas.microsoft.com/office/drawing/2014/main" id="{EB6B064F-70D1-46EF-A281-0E9309FD155E}"/>
                  </a:ext>
                </a:extLst>
              </p:cNvPr>
              <p:cNvSpPr txBox="1">
                <a:spLocks noRot="1" noChangeAspect="1" noMove="1" noResize="1" noEditPoints="1" noAdjustHandles="1" noChangeArrowheads="1" noChangeShapeType="1" noTextEdit="1"/>
              </p:cNvSpPr>
              <p:nvPr/>
            </p:nvSpPr>
            <p:spPr>
              <a:xfrm>
                <a:off x="8849280" y="4957748"/>
                <a:ext cx="2700163" cy="391582"/>
              </a:xfrm>
              <a:prstGeom prst="rect">
                <a:avLst/>
              </a:prstGeom>
              <a:blipFill>
                <a:blip r:embed="rId14"/>
                <a:stretch>
                  <a:fillRect l="-2032" t="-6154"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 name="文本框 224">
                <a:extLst>
                  <a:ext uri="{FF2B5EF4-FFF2-40B4-BE49-F238E27FC236}">
                    <a16:creationId xmlns:a16="http://schemas.microsoft.com/office/drawing/2014/main" id="{0A1176B8-7EDA-41AB-976A-85806B6BFA69}"/>
                  </a:ext>
                </a:extLst>
              </p:cNvPr>
              <p:cNvSpPr txBox="1"/>
              <p:nvPr/>
            </p:nvSpPr>
            <p:spPr>
              <a:xfrm>
                <a:off x="5310297" y="5584362"/>
                <a:ext cx="126598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𝑍</m:t>
                      </m:r>
                      <m:r>
                        <a:rPr lang="en-US" altLang="zh-CN" b="0" i="1" smtClean="0">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𝑋</m:t>
                          </m:r>
                        </m:e>
                      </m:bar>
                      <m:r>
                        <a:rPr lang="en-US" altLang="zh-CN" i="1">
                          <a:latin typeface="Cambria Math" panose="02040503050406030204" pitchFamily="18" charset="0"/>
                        </a:rPr>
                        <m:t>+</m:t>
                      </m:r>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𝑌</m:t>
                          </m:r>
                        </m:e>
                      </m:bar>
                    </m:oMath>
                  </m:oMathPara>
                </a14:m>
                <a:endParaRPr lang="zh-CN" altLang="en-US" dirty="0"/>
              </a:p>
            </p:txBody>
          </p:sp>
        </mc:Choice>
        <mc:Fallback xmlns="">
          <p:sp>
            <p:nvSpPr>
              <p:cNvPr id="225" name="文本框 224">
                <a:extLst>
                  <a:ext uri="{FF2B5EF4-FFF2-40B4-BE49-F238E27FC236}">
                    <a16:creationId xmlns:a16="http://schemas.microsoft.com/office/drawing/2014/main" id="{0A1176B8-7EDA-41AB-976A-85806B6BFA69}"/>
                  </a:ext>
                </a:extLst>
              </p:cNvPr>
              <p:cNvSpPr txBox="1">
                <a:spLocks noRot="1" noChangeAspect="1" noMove="1" noResize="1" noEditPoints="1" noAdjustHandles="1" noChangeArrowheads="1" noChangeShapeType="1" noTextEdit="1"/>
              </p:cNvSpPr>
              <p:nvPr/>
            </p:nvSpPr>
            <p:spPr>
              <a:xfrm>
                <a:off x="5310297" y="5584362"/>
                <a:ext cx="1265988" cy="40011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文本框 226">
                <a:extLst>
                  <a:ext uri="{FF2B5EF4-FFF2-40B4-BE49-F238E27FC236}">
                    <a16:creationId xmlns:a16="http://schemas.microsoft.com/office/drawing/2014/main" id="{76D99685-021B-45EF-B3E7-1D20165E66B6}"/>
                  </a:ext>
                </a:extLst>
              </p:cNvPr>
              <p:cNvSpPr txBox="1"/>
              <p:nvPr/>
            </p:nvSpPr>
            <p:spPr>
              <a:xfrm>
                <a:off x="3060179" y="6081153"/>
                <a:ext cx="6279796"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𝑆𝑐𝑜𝑟𝑒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𝑆𝑖𝑔𝑚𝑜𝑖𝑑</m:t>
                    </m:r>
                    <m:r>
                      <a:rPr lang="en-US" altLang="zh-CN" b="0" i="1" smtClean="0">
                        <a:latin typeface="Cambria Math" panose="02040503050406030204" pitchFamily="18" charset="0"/>
                      </a:rPr>
                      <m:t>(</m:t>
                    </m:r>
                    <m:r>
                      <a:rPr lang="en-US" altLang="zh-CN" b="0" i="1" smtClean="0">
                        <a:latin typeface="Cambria Math" panose="02040503050406030204" pitchFamily="18" charset="0"/>
                      </a:rPr>
                      <m:t>𝐺𝑙𝑜𝑏𝑎𝑙</m:t>
                    </m:r>
                    <m:r>
                      <a:rPr lang="en-US" altLang="zh-CN" b="0" i="1" smtClean="0">
                        <a:latin typeface="Cambria Math" panose="02040503050406030204" pitchFamily="18" charset="0"/>
                      </a:rPr>
                      <m:t>_</m:t>
                    </m:r>
                    <m:r>
                      <a:rPr lang="en-US" altLang="zh-CN" b="0" i="1" smtClean="0">
                        <a:latin typeface="Cambria Math" panose="02040503050406030204" pitchFamily="18" charset="0"/>
                      </a:rPr>
                      <m:t>𝑎𝑡𝑡𝑒𝑛𝑡𝑖𝑜𝑛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𝑍</m:t>
                        </m:r>
                      </m:e>
                    </m:d>
                  </m:oMath>
                </a14:m>
                <a:r>
                  <a:rPr lang="en-US" altLang="zh-CN" dirty="0"/>
                  <a:t>+ </a:t>
                </a:r>
                <a14:m>
                  <m:oMath xmlns:m="http://schemas.openxmlformats.org/officeDocument/2006/math">
                    <m:r>
                      <m:rPr>
                        <m:sty m:val="p"/>
                      </m:rPr>
                      <a:rPr lang="en-US" altLang="zh-CN" b="0" i="0" smtClean="0">
                        <a:latin typeface="Cambria Math" panose="02040503050406030204" pitchFamily="18" charset="0"/>
                      </a:rPr>
                      <m:t>local</m:t>
                    </m:r>
                    <m:r>
                      <a:rPr lang="en-US" altLang="zh-CN" i="1">
                        <a:latin typeface="Cambria Math" panose="02040503050406030204" pitchFamily="18" charset="0"/>
                      </a:rPr>
                      <m:t>_</m:t>
                    </m:r>
                    <m:r>
                      <a:rPr lang="en-US" altLang="zh-CN" i="1">
                        <a:latin typeface="Cambria Math" panose="02040503050406030204" pitchFamily="18" charset="0"/>
                      </a:rPr>
                      <m:t>𝑎𝑡𝑡𝑒𝑛𝑡𝑖𝑜𝑛</m:t>
                    </m:r>
                    <m:d>
                      <m:dPr>
                        <m:ctrlPr>
                          <a:rPr lang="en-US" altLang="zh-CN" i="1">
                            <a:latin typeface="Cambria Math" panose="02040503050406030204" pitchFamily="18" charset="0"/>
                          </a:rPr>
                        </m:ctrlPr>
                      </m:dPr>
                      <m:e>
                        <m:r>
                          <a:rPr lang="en-US" altLang="zh-CN" i="1">
                            <a:latin typeface="Cambria Math" panose="02040503050406030204" pitchFamily="18" charset="0"/>
                          </a:rPr>
                          <m:t>𝑍</m:t>
                        </m:r>
                      </m:e>
                    </m:d>
                    <m:r>
                      <a:rPr lang="en-US" altLang="zh-CN" b="0" i="1" smtClean="0">
                        <a:latin typeface="Cambria Math" panose="02040503050406030204" pitchFamily="18" charset="0"/>
                      </a:rPr>
                      <m:t>)</m:t>
                    </m:r>
                  </m:oMath>
                </a14:m>
                <a:endParaRPr lang="zh-CN" altLang="en-US" dirty="0"/>
              </a:p>
            </p:txBody>
          </p:sp>
        </mc:Choice>
        <mc:Fallback xmlns="">
          <p:sp>
            <p:nvSpPr>
              <p:cNvPr id="227" name="文本框 226">
                <a:extLst>
                  <a:ext uri="{FF2B5EF4-FFF2-40B4-BE49-F238E27FC236}">
                    <a16:creationId xmlns:a16="http://schemas.microsoft.com/office/drawing/2014/main" id="{76D99685-021B-45EF-B3E7-1D20165E66B6}"/>
                  </a:ext>
                </a:extLst>
              </p:cNvPr>
              <p:cNvSpPr txBox="1">
                <a:spLocks noRot="1" noChangeAspect="1" noMove="1" noResize="1" noEditPoints="1" noAdjustHandles="1" noChangeArrowheads="1" noChangeShapeType="1" noTextEdit="1"/>
              </p:cNvSpPr>
              <p:nvPr/>
            </p:nvSpPr>
            <p:spPr>
              <a:xfrm>
                <a:off x="3060179" y="6081153"/>
                <a:ext cx="6279796" cy="369332"/>
              </a:xfrm>
              <a:prstGeom prst="rect">
                <a:avLst/>
              </a:prstGeom>
              <a:blipFill>
                <a:blip r:embed="rId16"/>
                <a:stretch>
                  <a:fillRect t="-10000" r="-291" b="-26667"/>
                </a:stretch>
              </a:blipFill>
            </p:spPr>
            <p:txBody>
              <a:bodyPr/>
              <a:lstStyle/>
              <a:p>
                <a:r>
                  <a:rPr lang="zh-CN" altLang="en-US">
                    <a:noFill/>
                  </a:rPr>
                  <a:t> </a:t>
                </a:r>
              </a:p>
            </p:txBody>
          </p:sp>
        </mc:Fallback>
      </mc:AlternateContent>
      <p:sp>
        <p:nvSpPr>
          <p:cNvPr id="228" name="文本框 227">
            <a:extLst>
              <a:ext uri="{FF2B5EF4-FFF2-40B4-BE49-F238E27FC236}">
                <a16:creationId xmlns:a16="http://schemas.microsoft.com/office/drawing/2014/main" id="{DCFA9DE9-50AE-4152-8A85-CDF691123F33}"/>
              </a:ext>
            </a:extLst>
          </p:cNvPr>
          <p:cNvSpPr txBox="1"/>
          <p:nvPr/>
        </p:nvSpPr>
        <p:spPr>
          <a:xfrm>
            <a:off x="318318" y="1007116"/>
            <a:ext cx="232627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特征融合策略：</a:t>
            </a:r>
          </a:p>
        </p:txBody>
      </p:sp>
      <p:sp>
        <p:nvSpPr>
          <p:cNvPr id="229" name="文本框 228">
            <a:extLst>
              <a:ext uri="{FF2B5EF4-FFF2-40B4-BE49-F238E27FC236}">
                <a16:creationId xmlns:a16="http://schemas.microsoft.com/office/drawing/2014/main" id="{49B458B5-F696-4899-BEB9-5E1C0D2FFB7B}"/>
              </a:ext>
            </a:extLst>
          </p:cNvPr>
          <p:cNvSpPr txBox="1"/>
          <p:nvPr/>
        </p:nvSpPr>
        <p:spPr>
          <a:xfrm>
            <a:off x="8448675" y="1623130"/>
            <a:ext cx="184731" cy="369332"/>
          </a:xfrm>
          <a:prstGeom prst="rect">
            <a:avLst/>
          </a:prstGeom>
          <a:noFill/>
        </p:spPr>
        <p:txBody>
          <a:bodyPr wrap="none" rtlCol="0">
            <a:spAutoFit/>
          </a:bodyPr>
          <a:lstStyle/>
          <a:p>
            <a:endParaRPr lang="zh-CN" altLang="en-US" dirty="0"/>
          </a:p>
        </p:txBody>
      </p:sp>
      <p:sp>
        <p:nvSpPr>
          <p:cNvPr id="231" name="文本框 230">
            <a:extLst>
              <a:ext uri="{FF2B5EF4-FFF2-40B4-BE49-F238E27FC236}">
                <a16:creationId xmlns:a16="http://schemas.microsoft.com/office/drawing/2014/main" id="{D508E69D-39F1-4A20-B333-5FFD62BF71D4}"/>
              </a:ext>
            </a:extLst>
          </p:cNvPr>
          <p:cNvSpPr txBox="1"/>
          <p:nvPr/>
        </p:nvSpPr>
        <p:spPr>
          <a:xfrm>
            <a:off x="6000915" y="2388479"/>
            <a:ext cx="321955"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Z</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475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95111-E56C-4E35-A506-502BC62B54DC}"/>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138F3671-9809-43F7-8FE2-39DE3F836DD7}"/>
              </a:ext>
            </a:extLst>
          </p:cNvPr>
          <p:cNvSpPr>
            <a:spLocks noGrp="1"/>
          </p:cNvSpPr>
          <p:nvPr>
            <p:ph type="sldNum" sz="quarter" idx="10"/>
          </p:nvPr>
        </p:nvSpPr>
        <p:spPr/>
        <p:txBody>
          <a:bodyPr/>
          <a:lstStyle/>
          <a:p>
            <a:fld id="{54B3F8C3-4D34-464E-BB5A-60724E4C6E9F}" type="slidenum">
              <a:rPr lang="zh-CN" altLang="en-US" smtClean="0"/>
              <a:t>13</a:t>
            </a:fld>
            <a:endParaRPr lang="zh-CN" altLang="en-US" dirty="0"/>
          </a:p>
        </p:txBody>
      </p:sp>
      <p:cxnSp>
        <p:nvCxnSpPr>
          <p:cNvPr id="9" name="直接连接符 8">
            <a:extLst>
              <a:ext uri="{FF2B5EF4-FFF2-40B4-BE49-F238E27FC236}">
                <a16:creationId xmlns:a16="http://schemas.microsoft.com/office/drawing/2014/main" id="{86794537-9383-44A4-9468-76B8E2068D64}"/>
              </a:ext>
            </a:extLst>
          </p:cNvPr>
          <p:cNvCxnSpPr/>
          <p:nvPr/>
        </p:nvCxnSpPr>
        <p:spPr>
          <a:xfrm>
            <a:off x="5468216" y="1501973"/>
            <a:ext cx="0" cy="1013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62AEA7D4-703D-4B5E-A575-4B67715B739B}"/>
              </a:ext>
            </a:extLst>
          </p:cNvPr>
          <p:cNvSpPr/>
          <p:nvPr/>
        </p:nvSpPr>
        <p:spPr>
          <a:xfrm>
            <a:off x="1044789" y="2322120"/>
            <a:ext cx="1314679" cy="655030"/>
          </a:xfrm>
          <a:prstGeom prst="round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1EBEB8D-B91F-4A27-A5F6-533FD21B3740}"/>
              </a:ext>
            </a:extLst>
          </p:cNvPr>
          <p:cNvSpPr txBox="1"/>
          <p:nvPr/>
        </p:nvSpPr>
        <p:spPr>
          <a:xfrm>
            <a:off x="996325" y="2408973"/>
            <a:ext cx="1411605"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Kernel based</a:t>
            </a:r>
          </a:p>
          <a:p>
            <a:pPr algn="ctr"/>
            <a:r>
              <a:rPr lang="en-US" altLang="zh-CN" sz="1400" dirty="0">
                <a:latin typeface="微软雅黑" panose="020B0503020204020204" pitchFamily="34" charset="-122"/>
                <a:ea typeface="微软雅黑" panose="020B0503020204020204" pitchFamily="34" charset="-122"/>
              </a:rPr>
              <a:t>Feature fusion</a:t>
            </a:r>
            <a:endParaRPr lang="zh-CN" altLang="en-US" sz="1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id="{648C2A88-D967-4456-97C0-A213F2130250}"/>
              </a:ext>
            </a:extLst>
          </p:cNvPr>
          <p:cNvSpPr/>
          <p:nvPr/>
        </p:nvSpPr>
        <p:spPr>
          <a:xfrm>
            <a:off x="2627184" y="2419364"/>
            <a:ext cx="976549" cy="506818"/>
          </a:xfrm>
          <a:prstGeom prst="round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B9EB229-5F34-4DE3-BADF-D39CD3DBDDF4}"/>
              </a:ext>
            </a:extLst>
          </p:cNvPr>
          <p:cNvSpPr txBox="1"/>
          <p:nvPr/>
        </p:nvSpPr>
        <p:spPr>
          <a:xfrm>
            <a:off x="2594801" y="2517497"/>
            <a:ext cx="103502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Prototype</a:t>
            </a:r>
            <a:endParaRPr lang="zh-CN" altLang="en-US" sz="1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45E7E0F8-DA93-4DF4-ACA6-DFFC1A95DFA0}"/>
              </a:ext>
            </a:extLst>
          </p:cNvPr>
          <p:cNvCxnSpPr/>
          <p:nvPr/>
        </p:nvCxnSpPr>
        <p:spPr>
          <a:xfrm flipH="1">
            <a:off x="4562639" y="2507106"/>
            <a:ext cx="904009" cy="47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D802383-C4FA-40BB-9F17-27137FAB2069}"/>
              </a:ext>
            </a:extLst>
          </p:cNvPr>
          <p:cNvCxnSpPr/>
          <p:nvPr/>
        </p:nvCxnSpPr>
        <p:spPr>
          <a:xfrm>
            <a:off x="5466648" y="2507106"/>
            <a:ext cx="827809" cy="47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4C8B38CB-D785-4930-8B5B-192854749756}"/>
              </a:ext>
            </a:extLst>
          </p:cNvPr>
          <p:cNvGrpSpPr/>
          <p:nvPr/>
        </p:nvGrpSpPr>
        <p:grpSpPr>
          <a:xfrm>
            <a:off x="4878681" y="2045499"/>
            <a:ext cx="503987" cy="470044"/>
            <a:chOff x="4680224" y="1958646"/>
            <a:chExt cx="503987" cy="470044"/>
          </a:xfrm>
        </p:grpSpPr>
        <p:sp>
          <p:nvSpPr>
            <p:cNvPr id="15" name="椭圆 14">
              <a:extLst>
                <a:ext uri="{FF2B5EF4-FFF2-40B4-BE49-F238E27FC236}">
                  <a16:creationId xmlns:a16="http://schemas.microsoft.com/office/drawing/2014/main" id="{B8D9D7CC-BA58-47BC-9744-34F3B799A264}"/>
                </a:ext>
              </a:extLst>
            </p:cNvPr>
            <p:cNvSpPr/>
            <p:nvPr/>
          </p:nvSpPr>
          <p:spPr>
            <a:xfrm>
              <a:off x="4901045" y="2166871"/>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FDB782A-31D3-48BA-AC09-44D74C0B30FC}"/>
                </a:ext>
              </a:extLst>
            </p:cNvPr>
            <p:cNvSpPr/>
            <p:nvPr/>
          </p:nvSpPr>
          <p:spPr>
            <a:xfrm>
              <a:off x="4680224" y="195864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65F4C0A6-812F-4320-9E9F-D85E41248370}"/>
                </a:ext>
              </a:extLst>
            </p:cNvPr>
            <p:cNvSpPr/>
            <p:nvPr/>
          </p:nvSpPr>
          <p:spPr>
            <a:xfrm>
              <a:off x="4911436" y="2017039"/>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46B6F19C-7DF1-43C1-B459-8D001E814C4A}"/>
                </a:ext>
              </a:extLst>
            </p:cNvPr>
            <p:cNvSpPr/>
            <p:nvPr/>
          </p:nvSpPr>
          <p:spPr>
            <a:xfrm>
              <a:off x="4753811" y="220968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2CE48FFF-7407-4A90-8D1A-C13F4A11B401}"/>
                </a:ext>
              </a:extLst>
            </p:cNvPr>
            <p:cNvSpPr/>
            <p:nvPr/>
          </p:nvSpPr>
          <p:spPr>
            <a:xfrm>
              <a:off x="4750347" y="2081226"/>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E264EE32-4FEA-4C26-B4FC-A2C7507244FB}"/>
                </a:ext>
              </a:extLst>
            </p:cNvPr>
            <p:cNvSpPr/>
            <p:nvPr/>
          </p:nvSpPr>
          <p:spPr>
            <a:xfrm>
              <a:off x="5007112" y="223254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E1BC3A61-3A7F-4707-BD1E-A2E8DB9A235D}"/>
                </a:ext>
              </a:extLst>
            </p:cNvPr>
            <p:cNvSpPr/>
            <p:nvPr/>
          </p:nvSpPr>
          <p:spPr>
            <a:xfrm>
              <a:off x="4889801" y="2322120"/>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a:extLst>
              <a:ext uri="{FF2B5EF4-FFF2-40B4-BE49-F238E27FC236}">
                <a16:creationId xmlns:a16="http://schemas.microsoft.com/office/drawing/2014/main" id="{35C90E8D-F3DA-460B-83FB-9111F173D5E6}"/>
              </a:ext>
            </a:extLst>
          </p:cNvPr>
          <p:cNvGrpSpPr/>
          <p:nvPr/>
        </p:nvGrpSpPr>
        <p:grpSpPr>
          <a:xfrm>
            <a:off x="5193021" y="2657529"/>
            <a:ext cx="503987" cy="470044"/>
            <a:chOff x="4994564" y="2570676"/>
            <a:chExt cx="503987" cy="470044"/>
          </a:xfrm>
        </p:grpSpPr>
        <p:sp>
          <p:nvSpPr>
            <p:cNvPr id="36" name="椭圆 35">
              <a:extLst>
                <a:ext uri="{FF2B5EF4-FFF2-40B4-BE49-F238E27FC236}">
                  <a16:creationId xmlns:a16="http://schemas.microsoft.com/office/drawing/2014/main" id="{EABBB0D8-EDC8-4196-B129-B82DC80F57B4}"/>
                </a:ext>
              </a:extLst>
            </p:cNvPr>
            <p:cNvSpPr/>
            <p:nvPr/>
          </p:nvSpPr>
          <p:spPr>
            <a:xfrm>
              <a:off x="5215385" y="2778901"/>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2C7EAD3-FEE9-410F-BCE2-1A10A2F20B0F}"/>
                </a:ext>
              </a:extLst>
            </p:cNvPr>
            <p:cNvSpPr/>
            <p:nvPr/>
          </p:nvSpPr>
          <p:spPr>
            <a:xfrm>
              <a:off x="4994564" y="257067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610708EC-C243-4C78-90A7-00061C499292}"/>
                </a:ext>
              </a:extLst>
            </p:cNvPr>
            <p:cNvSpPr/>
            <p:nvPr/>
          </p:nvSpPr>
          <p:spPr>
            <a:xfrm>
              <a:off x="5287240" y="268231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a:extLst>
                <a:ext uri="{FF2B5EF4-FFF2-40B4-BE49-F238E27FC236}">
                  <a16:creationId xmlns:a16="http://schemas.microsoft.com/office/drawing/2014/main" id="{FFF5C4BB-1088-452E-B0B3-AF29ED6461D5}"/>
                </a:ext>
              </a:extLst>
            </p:cNvPr>
            <p:cNvSpPr/>
            <p:nvPr/>
          </p:nvSpPr>
          <p:spPr>
            <a:xfrm>
              <a:off x="5068151" y="2821717"/>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a:extLst>
                <a:ext uri="{FF2B5EF4-FFF2-40B4-BE49-F238E27FC236}">
                  <a16:creationId xmlns:a16="http://schemas.microsoft.com/office/drawing/2014/main" id="{182EBE33-483E-4EFA-BE7B-7B393D03D8D9}"/>
                </a:ext>
              </a:extLst>
            </p:cNvPr>
            <p:cNvSpPr/>
            <p:nvPr/>
          </p:nvSpPr>
          <p:spPr>
            <a:xfrm>
              <a:off x="5146054" y="2643806"/>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5978571F-6F7E-4717-8FE7-9D01E220629F}"/>
                </a:ext>
              </a:extLst>
            </p:cNvPr>
            <p:cNvSpPr/>
            <p:nvPr/>
          </p:nvSpPr>
          <p:spPr>
            <a:xfrm>
              <a:off x="5321452" y="2844577"/>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A175FF2B-E923-4494-B026-46EC9D9B0781}"/>
                </a:ext>
              </a:extLst>
            </p:cNvPr>
            <p:cNvSpPr/>
            <p:nvPr/>
          </p:nvSpPr>
          <p:spPr>
            <a:xfrm>
              <a:off x="5204141" y="293415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57BBCFAC-5CBC-4119-A017-BEC23CCB330E}"/>
              </a:ext>
            </a:extLst>
          </p:cNvPr>
          <p:cNvGrpSpPr/>
          <p:nvPr/>
        </p:nvGrpSpPr>
        <p:grpSpPr>
          <a:xfrm>
            <a:off x="5671003" y="2061518"/>
            <a:ext cx="503987" cy="470044"/>
            <a:chOff x="5472546" y="1974665"/>
            <a:chExt cx="503987" cy="470044"/>
          </a:xfrm>
        </p:grpSpPr>
        <p:sp>
          <p:nvSpPr>
            <p:cNvPr id="44" name="椭圆 43">
              <a:extLst>
                <a:ext uri="{FF2B5EF4-FFF2-40B4-BE49-F238E27FC236}">
                  <a16:creationId xmlns:a16="http://schemas.microsoft.com/office/drawing/2014/main" id="{CB21366A-5E7F-4FCA-98CB-3EA80F344563}"/>
                </a:ext>
              </a:extLst>
            </p:cNvPr>
            <p:cNvSpPr/>
            <p:nvPr/>
          </p:nvSpPr>
          <p:spPr>
            <a:xfrm>
              <a:off x="5693367" y="218289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827FDCCC-D432-4951-A90A-335136229D35}"/>
                </a:ext>
              </a:extLst>
            </p:cNvPr>
            <p:cNvSpPr/>
            <p:nvPr/>
          </p:nvSpPr>
          <p:spPr>
            <a:xfrm>
              <a:off x="5472546" y="1974665"/>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541ECC14-DFF1-4961-B0B9-E555BFB68A93}"/>
                </a:ext>
              </a:extLst>
            </p:cNvPr>
            <p:cNvSpPr/>
            <p:nvPr/>
          </p:nvSpPr>
          <p:spPr>
            <a:xfrm>
              <a:off x="5703758" y="2033058"/>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8095DB09-A0FF-4AF3-9873-189AD3D30D14}"/>
                </a:ext>
              </a:extLst>
            </p:cNvPr>
            <p:cNvSpPr/>
            <p:nvPr/>
          </p:nvSpPr>
          <p:spPr>
            <a:xfrm>
              <a:off x="5546133" y="2225706"/>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a:extLst>
                <a:ext uri="{FF2B5EF4-FFF2-40B4-BE49-F238E27FC236}">
                  <a16:creationId xmlns:a16="http://schemas.microsoft.com/office/drawing/2014/main" id="{BF7CB3E6-C679-47E0-8E5B-F087780A4D79}"/>
                </a:ext>
              </a:extLst>
            </p:cNvPr>
            <p:cNvSpPr/>
            <p:nvPr/>
          </p:nvSpPr>
          <p:spPr>
            <a:xfrm>
              <a:off x="5542669" y="2097245"/>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a:extLst>
                <a:ext uri="{FF2B5EF4-FFF2-40B4-BE49-F238E27FC236}">
                  <a16:creationId xmlns:a16="http://schemas.microsoft.com/office/drawing/2014/main" id="{41AFC2EC-74C7-4AA9-B5DD-14F2CC3889ED}"/>
                </a:ext>
              </a:extLst>
            </p:cNvPr>
            <p:cNvSpPr/>
            <p:nvPr/>
          </p:nvSpPr>
          <p:spPr>
            <a:xfrm>
              <a:off x="5796366" y="2164726"/>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9B03B55A-D130-40DC-A116-64B4657BCA36}"/>
                </a:ext>
              </a:extLst>
            </p:cNvPr>
            <p:cNvSpPr/>
            <p:nvPr/>
          </p:nvSpPr>
          <p:spPr>
            <a:xfrm>
              <a:off x="5786035" y="2306109"/>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箭头连接符 55">
            <a:extLst>
              <a:ext uri="{FF2B5EF4-FFF2-40B4-BE49-F238E27FC236}">
                <a16:creationId xmlns:a16="http://schemas.microsoft.com/office/drawing/2014/main" id="{3C6553F0-28BF-4643-ADB6-9FCEEED59D0F}"/>
              </a:ext>
            </a:extLst>
          </p:cNvPr>
          <p:cNvCxnSpPr>
            <a:stCxn id="5" idx="3"/>
            <a:endCxn id="7" idx="1"/>
          </p:cNvCxnSpPr>
          <p:nvPr/>
        </p:nvCxnSpPr>
        <p:spPr>
          <a:xfrm>
            <a:off x="2407930" y="2670583"/>
            <a:ext cx="186871" cy="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70" name="组合 69">
            <a:extLst>
              <a:ext uri="{FF2B5EF4-FFF2-40B4-BE49-F238E27FC236}">
                <a16:creationId xmlns:a16="http://schemas.microsoft.com/office/drawing/2014/main" id="{D5D2F3A6-695F-4947-BE4D-5A2137B43000}"/>
              </a:ext>
            </a:extLst>
          </p:cNvPr>
          <p:cNvGrpSpPr/>
          <p:nvPr/>
        </p:nvGrpSpPr>
        <p:grpSpPr>
          <a:xfrm>
            <a:off x="5298687" y="3061804"/>
            <a:ext cx="503987" cy="470044"/>
            <a:chOff x="5090240" y="2983843"/>
            <a:chExt cx="503987" cy="470044"/>
          </a:xfrm>
        </p:grpSpPr>
        <p:sp>
          <p:nvSpPr>
            <p:cNvPr id="53" name="椭圆 52">
              <a:extLst>
                <a:ext uri="{FF2B5EF4-FFF2-40B4-BE49-F238E27FC236}">
                  <a16:creationId xmlns:a16="http://schemas.microsoft.com/office/drawing/2014/main" id="{560A8DBC-6D4A-48FC-A0C7-9D03DDBEC730}"/>
                </a:ext>
              </a:extLst>
            </p:cNvPr>
            <p:cNvSpPr/>
            <p:nvPr/>
          </p:nvSpPr>
          <p:spPr>
            <a:xfrm>
              <a:off x="5342659" y="317800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AE3A35FC-7ADE-4C71-B742-E33044F074A8}"/>
                </a:ext>
              </a:extLst>
            </p:cNvPr>
            <p:cNvSpPr/>
            <p:nvPr/>
          </p:nvSpPr>
          <p:spPr>
            <a:xfrm>
              <a:off x="5090240" y="2983843"/>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768E7C30-589C-4229-82FC-17AE74F2BCDA}"/>
                </a:ext>
              </a:extLst>
            </p:cNvPr>
            <p:cNvSpPr/>
            <p:nvPr/>
          </p:nvSpPr>
          <p:spPr>
            <a:xfrm>
              <a:off x="5430982" y="3128721"/>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92EB7984-D590-4149-836B-4D3588E0022A}"/>
                </a:ext>
              </a:extLst>
            </p:cNvPr>
            <p:cNvSpPr/>
            <p:nvPr/>
          </p:nvSpPr>
          <p:spPr>
            <a:xfrm>
              <a:off x="5146054" y="3259095"/>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a:extLst>
                <a:ext uri="{FF2B5EF4-FFF2-40B4-BE49-F238E27FC236}">
                  <a16:creationId xmlns:a16="http://schemas.microsoft.com/office/drawing/2014/main" id="{0E2E3384-1CC5-45CC-B20E-95BB05BECEB0}"/>
                </a:ext>
              </a:extLst>
            </p:cNvPr>
            <p:cNvSpPr/>
            <p:nvPr/>
          </p:nvSpPr>
          <p:spPr>
            <a:xfrm>
              <a:off x="5366026" y="3321918"/>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a:extLst>
              <a:ext uri="{FF2B5EF4-FFF2-40B4-BE49-F238E27FC236}">
                <a16:creationId xmlns:a16="http://schemas.microsoft.com/office/drawing/2014/main" id="{DC2821C3-3FDF-476F-A609-9B8F3E17003B}"/>
              </a:ext>
            </a:extLst>
          </p:cNvPr>
          <p:cNvGrpSpPr/>
          <p:nvPr/>
        </p:nvGrpSpPr>
        <p:grpSpPr>
          <a:xfrm>
            <a:off x="4837303" y="2859335"/>
            <a:ext cx="503987" cy="470044"/>
            <a:chOff x="4837303" y="2859335"/>
            <a:chExt cx="503987" cy="470044"/>
          </a:xfrm>
        </p:grpSpPr>
        <p:sp>
          <p:nvSpPr>
            <p:cNvPr id="54" name="椭圆 53">
              <a:extLst>
                <a:ext uri="{FF2B5EF4-FFF2-40B4-BE49-F238E27FC236}">
                  <a16:creationId xmlns:a16="http://schemas.microsoft.com/office/drawing/2014/main" id="{2D00292E-14F8-4568-9B40-3F62428BB474}"/>
                </a:ext>
              </a:extLst>
            </p:cNvPr>
            <p:cNvSpPr/>
            <p:nvPr/>
          </p:nvSpPr>
          <p:spPr>
            <a:xfrm>
              <a:off x="5067334" y="3088039"/>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6CA64EB3-8A2C-4C10-B7CE-8AFA73DB647A}"/>
                </a:ext>
              </a:extLst>
            </p:cNvPr>
            <p:cNvGrpSpPr/>
            <p:nvPr/>
          </p:nvGrpSpPr>
          <p:grpSpPr>
            <a:xfrm>
              <a:off x="4837303" y="2859335"/>
              <a:ext cx="503987" cy="470044"/>
              <a:chOff x="4648201" y="2809924"/>
              <a:chExt cx="503987" cy="470044"/>
            </a:xfrm>
          </p:grpSpPr>
          <p:sp>
            <p:nvSpPr>
              <p:cNvPr id="61" name="椭圆 60">
                <a:extLst>
                  <a:ext uri="{FF2B5EF4-FFF2-40B4-BE49-F238E27FC236}">
                    <a16:creationId xmlns:a16="http://schemas.microsoft.com/office/drawing/2014/main" id="{FFC6713B-8E24-4A80-8550-AD7A05093002}"/>
                  </a:ext>
                </a:extLst>
              </p:cNvPr>
              <p:cNvSpPr/>
              <p:nvPr/>
            </p:nvSpPr>
            <p:spPr>
              <a:xfrm>
                <a:off x="4648201" y="2809924"/>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63D5EF6D-90CD-46C9-B81B-25A7C26EDFB0}"/>
                  </a:ext>
                </a:extLst>
              </p:cNvPr>
              <p:cNvSpPr/>
              <p:nvPr/>
            </p:nvSpPr>
            <p:spPr>
              <a:xfrm>
                <a:off x="4722666" y="295701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B90357CB-ED8C-4EF0-A662-D42EA03CFAA5}"/>
                  </a:ext>
                </a:extLst>
              </p:cNvPr>
              <p:cNvSpPr/>
              <p:nvPr/>
            </p:nvSpPr>
            <p:spPr>
              <a:xfrm>
                <a:off x="4848237" y="3144498"/>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EAFFE545-E5D2-4087-A4BF-31A9CA5A4A5A}"/>
                  </a:ext>
                </a:extLst>
              </p:cNvPr>
              <p:cNvSpPr/>
              <p:nvPr/>
            </p:nvSpPr>
            <p:spPr>
              <a:xfrm>
                <a:off x="4888554" y="2886969"/>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9" name="组合 78">
            <a:extLst>
              <a:ext uri="{FF2B5EF4-FFF2-40B4-BE49-F238E27FC236}">
                <a16:creationId xmlns:a16="http://schemas.microsoft.com/office/drawing/2014/main" id="{3B65EDF9-B5E4-49E8-A12A-E787B2E2C507}"/>
              </a:ext>
            </a:extLst>
          </p:cNvPr>
          <p:cNvGrpSpPr/>
          <p:nvPr/>
        </p:nvGrpSpPr>
        <p:grpSpPr>
          <a:xfrm>
            <a:off x="5577217" y="1664367"/>
            <a:ext cx="503987" cy="470044"/>
            <a:chOff x="8767013" y="1375841"/>
            <a:chExt cx="503987" cy="470044"/>
          </a:xfrm>
        </p:grpSpPr>
        <p:sp>
          <p:nvSpPr>
            <p:cNvPr id="52" name="椭圆 51">
              <a:extLst>
                <a:ext uri="{FF2B5EF4-FFF2-40B4-BE49-F238E27FC236}">
                  <a16:creationId xmlns:a16="http://schemas.microsoft.com/office/drawing/2014/main" id="{F5F725F2-C508-435B-9035-99216B8E1EA1}"/>
                </a:ext>
              </a:extLst>
            </p:cNvPr>
            <p:cNvSpPr/>
            <p:nvPr/>
          </p:nvSpPr>
          <p:spPr>
            <a:xfrm>
              <a:off x="9019006" y="1584885"/>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E32569F0-B145-405F-80C3-DDEDDA48500E}"/>
                </a:ext>
              </a:extLst>
            </p:cNvPr>
            <p:cNvSpPr/>
            <p:nvPr/>
          </p:nvSpPr>
          <p:spPr>
            <a:xfrm>
              <a:off x="8767013" y="1375841"/>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C9E43AA2-A8E9-421E-A2F7-833CEBF4D7D3}"/>
                </a:ext>
              </a:extLst>
            </p:cNvPr>
            <p:cNvSpPr/>
            <p:nvPr/>
          </p:nvSpPr>
          <p:spPr>
            <a:xfrm>
              <a:off x="8935878" y="1455182"/>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996DAF52-CD4F-4D74-BC87-4BE4A3599D6E}"/>
                </a:ext>
              </a:extLst>
            </p:cNvPr>
            <p:cNvSpPr/>
            <p:nvPr/>
          </p:nvSpPr>
          <p:spPr>
            <a:xfrm>
              <a:off x="8971850" y="1704161"/>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94519714-C02D-4808-9345-CE18509B4807}"/>
                </a:ext>
              </a:extLst>
            </p:cNvPr>
            <p:cNvSpPr/>
            <p:nvPr/>
          </p:nvSpPr>
          <p:spPr>
            <a:xfrm>
              <a:off x="9096542" y="1539165"/>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36C6324E-0AF8-42EE-BEE8-2F4A1238332B}"/>
              </a:ext>
            </a:extLst>
          </p:cNvPr>
          <p:cNvGrpSpPr/>
          <p:nvPr/>
        </p:nvGrpSpPr>
        <p:grpSpPr>
          <a:xfrm>
            <a:off x="6055466" y="2051111"/>
            <a:ext cx="503987" cy="470044"/>
            <a:chOff x="9117626" y="2254986"/>
            <a:chExt cx="503987" cy="470044"/>
          </a:xfrm>
        </p:grpSpPr>
        <p:sp>
          <p:nvSpPr>
            <p:cNvPr id="51" name="椭圆 50">
              <a:extLst>
                <a:ext uri="{FF2B5EF4-FFF2-40B4-BE49-F238E27FC236}">
                  <a16:creationId xmlns:a16="http://schemas.microsoft.com/office/drawing/2014/main" id="{2F647CE4-F414-4A66-A210-41E28F352CE9}"/>
                </a:ext>
              </a:extLst>
            </p:cNvPr>
            <p:cNvSpPr/>
            <p:nvPr/>
          </p:nvSpPr>
          <p:spPr>
            <a:xfrm>
              <a:off x="9395087" y="246779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3ED0781C-F0F6-4F06-BEFC-574F63D3E130}"/>
                </a:ext>
              </a:extLst>
            </p:cNvPr>
            <p:cNvSpPr/>
            <p:nvPr/>
          </p:nvSpPr>
          <p:spPr>
            <a:xfrm>
              <a:off x="9117626" y="225498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a:extLst>
                <a:ext uri="{FF2B5EF4-FFF2-40B4-BE49-F238E27FC236}">
                  <a16:creationId xmlns:a16="http://schemas.microsoft.com/office/drawing/2014/main" id="{A8ED867F-AC52-49F2-AB33-7E200CBA6D3A}"/>
                </a:ext>
              </a:extLst>
            </p:cNvPr>
            <p:cNvSpPr/>
            <p:nvPr/>
          </p:nvSpPr>
          <p:spPr>
            <a:xfrm>
              <a:off x="9229436" y="2337027"/>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087DACD3-A2B8-4E9E-AF85-092B20CBDDDD}"/>
                </a:ext>
              </a:extLst>
            </p:cNvPr>
            <p:cNvSpPr/>
            <p:nvPr/>
          </p:nvSpPr>
          <p:spPr>
            <a:xfrm>
              <a:off x="9233932" y="2498323"/>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a:extLst>
                <a:ext uri="{FF2B5EF4-FFF2-40B4-BE49-F238E27FC236}">
                  <a16:creationId xmlns:a16="http://schemas.microsoft.com/office/drawing/2014/main" id="{38643658-8E9F-4DB1-925B-A2D836807185}"/>
                </a:ext>
              </a:extLst>
            </p:cNvPr>
            <p:cNvSpPr/>
            <p:nvPr/>
          </p:nvSpPr>
          <p:spPr>
            <a:xfrm>
              <a:off x="9492763" y="2498323"/>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a:extLst>
              <a:ext uri="{FF2B5EF4-FFF2-40B4-BE49-F238E27FC236}">
                <a16:creationId xmlns:a16="http://schemas.microsoft.com/office/drawing/2014/main" id="{09000BC6-D5DC-4638-A039-7661157CF705}"/>
              </a:ext>
            </a:extLst>
          </p:cNvPr>
          <p:cNvGrpSpPr/>
          <p:nvPr/>
        </p:nvGrpSpPr>
        <p:grpSpPr>
          <a:xfrm>
            <a:off x="4626687" y="1741706"/>
            <a:ext cx="503987" cy="470044"/>
            <a:chOff x="9271000" y="1737551"/>
            <a:chExt cx="503987" cy="470044"/>
          </a:xfrm>
        </p:grpSpPr>
        <p:sp>
          <p:nvSpPr>
            <p:cNvPr id="14" name="椭圆 13">
              <a:extLst>
                <a:ext uri="{FF2B5EF4-FFF2-40B4-BE49-F238E27FC236}">
                  <a16:creationId xmlns:a16="http://schemas.microsoft.com/office/drawing/2014/main" id="{FE91EE7E-69EA-438D-9C72-FD57F3037D34}"/>
                </a:ext>
              </a:extLst>
            </p:cNvPr>
            <p:cNvSpPr/>
            <p:nvPr/>
          </p:nvSpPr>
          <p:spPr>
            <a:xfrm>
              <a:off x="9497017" y="1920854"/>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973665FE-2D5F-4B00-9619-E110E9E04AD3}"/>
                </a:ext>
              </a:extLst>
            </p:cNvPr>
            <p:cNvSpPr/>
            <p:nvPr/>
          </p:nvSpPr>
          <p:spPr>
            <a:xfrm>
              <a:off x="9271000" y="1737551"/>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等腰三角形 80">
              <a:extLst>
                <a:ext uri="{FF2B5EF4-FFF2-40B4-BE49-F238E27FC236}">
                  <a16:creationId xmlns:a16="http://schemas.microsoft.com/office/drawing/2014/main" id="{503E6652-2E0F-4FFE-AE04-9723BE8DEDDA}"/>
                </a:ext>
              </a:extLst>
            </p:cNvPr>
            <p:cNvSpPr/>
            <p:nvPr/>
          </p:nvSpPr>
          <p:spPr>
            <a:xfrm>
              <a:off x="9622969" y="1887224"/>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等腰三角形 81">
              <a:extLst>
                <a:ext uri="{FF2B5EF4-FFF2-40B4-BE49-F238E27FC236}">
                  <a16:creationId xmlns:a16="http://schemas.microsoft.com/office/drawing/2014/main" id="{2465D60A-24BB-4C74-B564-7591CCFEE07E}"/>
                </a:ext>
              </a:extLst>
            </p:cNvPr>
            <p:cNvSpPr/>
            <p:nvPr/>
          </p:nvSpPr>
          <p:spPr>
            <a:xfrm>
              <a:off x="9323222" y="2017039"/>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a:extLst>
                <a:ext uri="{FF2B5EF4-FFF2-40B4-BE49-F238E27FC236}">
                  <a16:creationId xmlns:a16="http://schemas.microsoft.com/office/drawing/2014/main" id="{804E659E-E2A4-46CB-BDB0-47454C177502}"/>
                </a:ext>
              </a:extLst>
            </p:cNvPr>
            <p:cNvSpPr/>
            <p:nvPr/>
          </p:nvSpPr>
          <p:spPr>
            <a:xfrm>
              <a:off x="9525599" y="2081226"/>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5071F9E6-65CC-4567-9AD1-ABD6048DC8E3}"/>
              </a:ext>
            </a:extLst>
          </p:cNvPr>
          <p:cNvGrpSpPr/>
          <p:nvPr/>
        </p:nvGrpSpPr>
        <p:grpSpPr>
          <a:xfrm>
            <a:off x="4482729" y="2228231"/>
            <a:ext cx="503987" cy="470044"/>
            <a:chOff x="9270999" y="2586695"/>
            <a:chExt cx="503987" cy="470044"/>
          </a:xfrm>
        </p:grpSpPr>
        <p:sp>
          <p:nvSpPr>
            <p:cNvPr id="16" name="椭圆 15">
              <a:extLst>
                <a:ext uri="{FF2B5EF4-FFF2-40B4-BE49-F238E27FC236}">
                  <a16:creationId xmlns:a16="http://schemas.microsoft.com/office/drawing/2014/main" id="{C83F423C-5BA5-4E15-878D-A97A2FBE2EA1}"/>
                </a:ext>
              </a:extLst>
            </p:cNvPr>
            <p:cNvSpPr/>
            <p:nvPr/>
          </p:nvSpPr>
          <p:spPr>
            <a:xfrm>
              <a:off x="9471039" y="2804878"/>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F6698A3-2E7D-4919-952C-DBB10DBAB26D}"/>
                </a:ext>
              </a:extLst>
            </p:cNvPr>
            <p:cNvSpPr/>
            <p:nvPr/>
          </p:nvSpPr>
          <p:spPr>
            <a:xfrm>
              <a:off x="9270999" y="2586695"/>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等腰三角形 83">
              <a:extLst>
                <a:ext uri="{FF2B5EF4-FFF2-40B4-BE49-F238E27FC236}">
                  <a16:creationId xmlns:a16="http://schemas.microsoft.com/office/drawing/2014/main" id="{335A53ED-47C0-4B01-871B-B9FEC05A7757}"/>
                </a:ext>
              </a:extLst>
            </p:cNvPr>
            <p:cNvSpPr/>
            <p:nvPr/>
          </p:nvSpPr>
          <p:spPr>
            <a:xfrm>
              <a:off x="9429475" y="2632415"/>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等腰三角形 84">
              <a:extLst>
                <a:ext uri="{FF2B5EF4-FFF2-40B4-BE49-F238E27FC236}">
                  <a16:creationId xmlns:a16="http://schemas.microsoft.com/office/drawing/2014/main" id="{720B15AC-BAB4-40E6-9B97-A6BA27CBE5D9}"/>
                </a:ext>
              </a:extLst>
            </p:cNvPr>
            <p:cNvSpPr/>
            <p:nvPr/>
          </p:nvSpPr>
          <p:spPr>
            <a:xfrm>
              <a:off x="9630504" y="2788811"/>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等腰三角形 85">
              <a:extLst>
                <a:ext uri="{FF2B5EF4-FFF2-40B4-BE49-F238E27FC236}">
                  <a16:creationId xmlns:a16="http://schemas.microsoft.com/office/drawing/2014/main" id="{E467F966-C477-45AC-8E5E-BDD051E883B0}"/>
                </a:ext>
              </a:extLst>
            </p:cNvPr>
            <p:cNvSpPr/>
            <p:nvPr/>
          </p:nvSpPr>
          <p:spPr>
            <a:xfrm>
              <a:off x="9390264" y="289358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箭头连接符 90">
            <a:extLst>
              <a:ext uri="{FF2B5EF4-FFF2-40B4-BE49-F238E27FC236}">
                <a16:creationId xmlns:a16="http://schemas.microsoft.com/office/drawing/2014/main" id="{17F8435A-8459-48EA-AEB0-00B176AD2314}"/>
              </a:ext>
            </a:extLst>
          </p:cNvPr>
          <p:cNvCxnSpPr/>
          <p:nvPr/>
        </p:nvCxnSpPr>
        <p:spPr>
          <a:xfrm>
            <a:off x="3812367" y="2657529"/>
            <a:ext cx="3218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C36EAFEA-47C2-49CC-AB2C-836798A29B16}"/>
                  </a:ext>
                </a:extLst>
              </p:cNvPr>
              <p:cNvSpPr txBox="1"/>
              <p:nvPr/>
            </p:nvSpPr>
            <p:spPr>
              <a:xfrm>
                <a:off x="2903834" y="2914136"/>
                <a:ext cx="465833"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𝑦</m:t>
                          </m:r>
                        </m:sub>
                      </m:sSub>
                    </m:oMath>
                  </m:oMathPara>
                </a14:m>
                <a:endParaRPr lang="zh-CN" altLang="en-US" dirty="0"/>
              </a:p>
            </p:txBody>
          </p:sp>
        </mc:Choice>
        <mc:Fallback xmlns="">
          <p:sp>
            <p:nvSpPr>
              <p:cNvPr id="92" name="文本框 91">
                <a:extLst>
                  <a:ext uri="{FF2B5EF4-FFF2-40B4-BE49-F238E27FC236}">
                    <a16:creationId xmlns:a16="http://schemas.microsoft.com/office/drawing/2014/main" id="{C36EAFEA-47C2-49CC-AB2C-836798A29B16}"/>
                  </a:ext>
                </a:extLst>
              </p:cNvPr>
              <p:cNvSpPr txBox="1">
                <a:spLocks noRot="1" noChangeAspect="1" noMove="1" noResize="1" noEditPoints="1" noAdjustHandles="1" noChangeArrowheads="1" noChangeShapeType="1" noTextEdit="1"/>
              </p:cNvSpPr>
              <p:nvPr/>
            </p:nvSpPr>
            <p:spPr>
              <a:xfrm>
                <a:off x="2903834" y="2914136"/>
                <a:ext cx="465833" cy="391261"/>
              </a:xfrm>
              <a:prstGeom prst="rect">
                <a:avLst/>
              </a:prstGeom>
              <a:blipFill>
                <a:blip r:embed="rId3"/>
                <a:stretch>
                  <a:fillRect b="-4688"/>
                </a:stretch>
              </a:blipFill>
            </p:spPr>
            <p:txBody>
              <a:bodyPr/>
              <a:lstStyle/>
              <a:p>
                <a:r>
                  <a:rPr lang="zh-CN" altLang="en-US">
                    <a:noFill/>
                  </a:rPr>
                  <a:t> </a:t>
                </a:r>
              </a:p>
            </p:txBody>
          </p:sp>
        </mc:Fallback>
      </mc:AlternateContent>
      <p:grpSp>
        <p:nvGrpSpPr>
          <p:cNvPr id="93" name="组合 92">
            <a:extLst>
              <a:ext uri="{FF2B5EF4-FFF2-40B4-BE49-F238E27FC236}">
                <a16:creationId xmlns:a16="http://schemas.microsoft.com/office/drawing/2014/main" id="{DDEDFB77-9A5A-4D43-AEFC-A33C9D124D97}"/>
              </a:ext>
            </a:extLst>
          </p:cNvPr>
          <p:cNvGrpSpPr/>
          <p:nvPr/>
        </p:nvGrpSpPr>
        <p:grpSpPr>
          <a:xfrm>
            <a:off x="915582" y="3660097"/>
            <a:ext cx="4869494" cy="2784299"/>
            <a:chOff x="614680" y="1193799"/>
            <a:chExt cx="4869494" cy="2784299"/>
          </a:xfrm>
        </p:grpSpPr>
        <p:grpSp>
          <p:nvGrpSpPr>
            <p:cNvPr id="94" name="组合 93">
              <a:extLst>
                <a:ext uri="{FF2B5EF4-FFF2-40B4-BE49-F238E27FC236}">
                  <a16:creationId xmlns:a16="http://schemas.microsoft.com/office/drawing/2014/main" id="{E48F202C-74B9-499A-8679-AAF45F30AC3F}"/>
                </a:ext>
              </a:extLst>
            </p:cNvPr>
            <p:cNvGrpSpPr/>
            <p:nvPr/>
          </p:nvGrpSpPr>
          <p:grpSpPr>
            <a:xfrm>
              <a:off x="614680" y="1193799"/>
              <a:ext cx="4869494" cy="2784299"/>
              <a:chOff x="1454233" y="2111151"/>
              <a:chExt cx="5556817" cy="3087467"/>
            </a:xfrm>
          </p:grpSpPr>
          <p:pic>
            <p:nvPicPr>
              <p:cNvPr id="98" name="图片 97">
                <a:extLst>
                  <a:ext uri="{FF2B5EF4-FFF2-40B4-BE49-F238E27FC236}">
                    <a16:creationId xmlns:a16="http://schemas.microsoft.com/office/drawing/2014/main" id="{92184D9C-7406-494B-BF0A-172B2DC07780}"/>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19166" y="2730369"/>
                <a:ext cx="426876" cy="426876"/>
              </a:xfrm>
              <a:prstGeom prst="rect">
                <a:avLst/>
              </a:prstGeom>
            </p:spPr>
          </p:pic>
          <p:pic>
            <p:nvPicPr>
              <p:cNvPr id="99" name="图片 98">
                <a:extLst>
                  <a:ext uri="{FF2B5EF4-FFF2-40B4-BE49-F238E27FC236}">
                    <a16:creationId xmlns:a16="http://schemas.microsoft.com/office/drawing/2014/main" id="{D981463A-B4A8-4457-8EC0-7CF3A5094CB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19166" y="2237791"/>
                <a:ext cx="426876" cy="426876"/>
              </a:xfrm>
              <a:prstGeom prst="rect">
                <a:avLst/>
              </a:prstGeom>
            </p:spPr>
          </p:pic>
          <p:pic>
            <p:nvPicPr>
              <p:cNvPr id="100" name="图片 99">
                <a:extLst>
                  <a:ext uri="{FF2B5EF4-FFF2-40B4-BE49-F238E27FC236}">
                    <a16:creationId xmlns:a16="http://schemas.microsoft.com/office/drawing/2014/main" id="{2CBC8EA3-9DD3-43A7-AC48-DC3B22553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166" y="3609004"/>
                <a:ext cx="426876" cy="426876"/>
              </a:xfrm>
              <a:prstGeom prst="rect">
                <a:avLst/>
              </a:prstGeom>
            </p:spPr>
          </p:pic>
          <p:pic>
            <p:nvPicPr>
              <p:cNvPr id="101" name="图片 100">
                <a:extLst>
                  <a:ext uri="{FF2B5EF4-FFF2-40B4-BE49-F238E27FC236}">
                    <a16:creationId xmlns:a16="http://schemas.microsoft.com/office/drawing/2014/main" id="{552E9858-6CA0-45AE-8EDE-75F77CF5645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19166" y="4166897"/>
                <a:ext cx="426876" cy="426876"/>
              </a:xfrm>
              <a:prstGeom prst="rect">
                <a:avLst/>
              </a:prstGeom>
            </p:spPr>
          </p:pic>
          <p:sp>
            <p:nvSpPr>
              <p:cNvPr id="102" name="文本框 101">
                <a:extLst>
                  <a:ext uri="{FF2B5EF4-FFF2-40B4-BE49-F238E27FC236}">
                    <a16:creationId xmlns:a16="http://schemas.microsoft.com/office/drawing/2014/main" id="{31ABE36A-FC65-44FC-A41A-4C58ABF010E3}"/>
                  </a:ext>
                </a:extLst>
              </p:cNvPr>
              <p:cNvSpPr txBox="1"/>
              <p:nvPr/>
            </p:nvSpPr>
            <p:spPr>
              <a:xfrm>
                <a:off x="1581133" y="3147139"/>
                <a:ext cx="800219" cy="451406"/>
              </a:xfrm>
              <a:prstGeom prst="rect">
                <a:avLst/>
              </a:prstGeom>
              <a:noFill/>
            </p:spPr>
            <p:txBody>
              <a:bodyPr vert="eaVert" wrap="square" rtlCol="0">
                <a:spAutoFit/>
              </a:bodyPr>
              <a:lstStyle/>
              <a:p>
                <a:r>
                  <a:rPr lang="en-US" altLang="zh-CN" sz="4000" dirty="0">
                    <a:solidFill>
                      <a:schemeClr val="tx1">
                        <a:lumMod val="50000"/>
                        <a:lumOff val="50000"/>
                      </a:schemeClr>
                    </a:solidFill>
                  </a:rPr>
                  <a:t>…</a:t>
                </a:r>
                <a:endParaRPr lang="zh-CN" altLang="en-US" sz="4000" dirty="0">
                  <a:solidFill>
                    <a:schemeClr val="tx1">
                      <a:lumMod val="50000"/>
                      <a:lumOff val="50000"/>
                    </a:schemeClr>
                  </a:solidFill>
                </a:endParaRPr>
              </a:p>
            </p:txBody>
          </p:sp>
          <p:pic>
            <p:nvPicPr>
              <p:cNvPr id="103" name="图片 102">
                <a:extLst>
                  <a:ext uri="{FF2B5EF4-FFF2-40B4-BE49-F238E27FC236}">
                    <a16:creationId xmlns:a16="http://schemas.microsoft.com/office/drawing/2014/main" id="{0BF794A7-5725-412E-9AEA-15DCD8AD6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0162" y="2541034"/>
                <a:ext cx="426876" cy="426876"/>
              </a:xfrm>
              <a:prstGeom prst="rect">
                <a:avLst/>
              </a:prstGeom>
            </p:spPr>
          </p:pic>
          <p:cxnSp>
            <p:nvCxnSpPr>
              <p:cNvPr id="104" name="直接箭头连接符 103">
                <a:extLst>
                  <a:ext uri="{FF2B5EF4-FFF2-40B4-BE49-F238E27FC236}">
                    <a16:creationId xmlns:a16="http://schemas.microsoft.com/office/drawing/2014/main" id="{0BAF3202-C5C8-4D2A-9677-977152BB8B0E}"/>
                  </a:ext>
                </a:extLst>
              </p:cNvPr>
              <p:cNvCxnSpPr>
                <a:stCxn id="100" idx="3"/>
                <a:endCxn id="103" idx="1"/>
              </p:cNvCxnSpPr>
              <p:nvPr/>
            </p:nvCxnSpPr>
            <p:spPr>
              <a:xfrm flipV="1">
                <a:off x="2146042" y="2754472"/>
                <a:ext cx="2254120" cy="10679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2BD50FF3-8E87-46DF-9793-7AA5131C5110}"/>
                  </a:ext>
                </a:extLst>
              </p:cNvPr>
              <p:cNvGrpSpPr/>
              <p:nvPr/>
            </p:nvGrpSpPr>
            <p:grpSpPr>
              <a:xfrm>
                <a:off x="4496125" y="3549980"/>
                <a:ext cx="661826" cy="296571"/>
                <a:chOff x="4411824" y="3915392"/>
                <a:chExt cx="909737" cy="356279"/>
              </a:xfrm>
            </p:grpSpPr>
            <p:sp>
              <p:nvSpPr>
                <p:cNvPr id="130" name="矩形 129">
                  <a:extLst>
                    <a:ext uri="{FF2B5EF4-FFF2-40B4-BE49-F238E27FC236}">
                      <a16:creationId xmlns:a16="http://schemas.microsoft.com/office/drawing/2014/main" id="{EBE06F97-B288-4511-807E-337E3DE177E0}"/>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直接连接符 130">
                  <a:extLst>
                    <a:ext uri="{FF2B5EF4-FFF2-40B4-BE49-F238E27FC236}">
                      <a16:creationId xmlns:a16="http://schemas.microsoft.com/office/drawing/2014/main" id="{F0507B9D-DC33-4D8E-8AD2-F7E513C1CED2}"/>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02220E68-E36E-4C5D-B2E2-5C5D584D368F}"/>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等腰三角形 132">
                  <a:extLst>
                    <a:ext uri="{FF2B5EF4-FFF2-40B4-BE49-F238E27FC236}">
                      <a16:creationId xmlns:a16="http://schemas.microsoft.com/office/drawing/2014/main" id="{ABD2DB14-2DE3-4133-9B51-3AF64CA5813C}"/>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6" name="组合 105">
                <a:extLst>
                  <a:ext uri="{FF2B5EF4-FFF2-40B4-BE49-F238E27FC236}">
                    <a16:creationId xmlns:a16="http://schemas.microsoft.com/office/drawing/2014/main" id="{A3E6D5BE-34DB-443F-A43C-243E99A2CB11}"/>
                  </a:ext>
                </a:extLst>
              </p:cNvPr>
              <p:cNvGrpSpPr/>
              <p:nvPr/>
            </p:nvGrpSpPr>
            <p:grpSpPr>
              <a:xfrm>
                <a:off x="4496124" y="3919121"/>
                <a:ext cx="661826" cy="296571"/>
                <a:chOff x="4411824" y="3915392"/>
                <a:chExt cx="909737" cy="356279"/>
              </a:xfrm>
            </p:grpSpPr>
            <p:sp>
              <p:nvSpPr>
                <p:cNvPr id="126" name="矩形 125">
                  <a:extLst>
                    <a:ext uri="{FF2B5EF4-FFF2-40B4-BE49-F238E27FC236}">
                      <a16:creationId xmlns:a16="http://schemas.microsoft.com/office/drawing/2014/main" id="{1C5ADDD6-F855-4EA4-B02B-FCFBC61E104E}"/>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a:extLst>
                    <a:ext uri="{FF2B5EF4-FFF2-40B4-BE49-F238E27FC236}">
                      <a16:creationId xmlns:a16="http://schemas.microsoft.com/office/drawing/2014/main" id="{0282A53A-42EA-4258-83A2-0EA5246CE580}"/>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EC8379D0-9A89-44BF-8CD1-C8A9A17109A3}"/>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等腰三角形 128">
                  <a:extLst>
                    <a:ext uri="{FF2B5EF4-FFF2-40B4-BE49-F238E27FC236}">
                      <a16:creationId xmlns:a16="http://schemas.microsoft.com/office/drawing/2014/main" id="{16334856-E228-4075-B112-7E8D6776E988}"/>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6">
                <a:extLst>
                  <a:ext uri="{FF2B5EF4-FFF2-40B4-BE49-F238E27FC236}">
                    <a16:creationId xmlns:a16="http://schemas.microsoft.com/office/drawing/2014/main" id="{F61AC6A4-F13F-404D-BEB9-BC2B122013BD}"/>
                  </a:ext>
                </a:extLst>
              </p:cNvPr>
              <p:cNvGrpSpPr/>
              <p:nvPr/>
            </p:nvGrpSpPr>
            <p:grpSpPr>
              <a:xfrm>
                <a:off x="4496125" y="4445487"/>
                <a:ext cx="661826" cy="296571"/>
                <a:chOff x="4411824" y="3915392"/>
                <a:chExt cx="909737" cy="356279"/>
              </a:xfrm>
            </p:grpSpPr>
            <p:sp>
              <p:nvSpPr>
                <p:cNvPr id="122" name="矩形 121">
                  <a:extLst>
                    <a:ext uri="{FF2B5EF4-FFF2-40B4-BE49-F238E27FC236}">
                      <a16:creationId xmlns:a16="http://schemas.microsoft.com/office/drawing/2014/main" id="{E5F2A6FA-3ABD-4603-9EDB-91B7C8AB8068}"/>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a:extLst>
                    <a:ext uri="{FF2B5EF4-FFF2-40B4-BE49-F238E27FC236}">
                      <a16:creationId xmlns:a16="http://schemas.microsoft.com/office/drawing/2014/main" id="{B0A18A34-2830-49E4-9628-492D094316F8}"/>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232BF345-812A-4210-913D-6900AF7C3994}"/>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等腰三角形 124">
                  <a:extLst>
                    <a:ext uri="{FF2B5EF4-FFF2-40B4-BE49-F238E27FC236}">
                      <a16:creationId xmlns:a16="http://schemas.microsoft.com/office/drawing/2014/main" id="{E796C72C-A729-4680-A22E-1244CD3D3A44}"/>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文本框 107">
                <a:extLst>
                  <a:ext uri="{FF2B5EF4-FFF2-40B4-BE49-F238E27FC236}">
                    <a16:creationId xmlns:a16="http://schemas.microsoft.com/office/drawing/2014/main" id="{1483A3D2-92D7-48A6-A5C8-85EE752FCC90}"/>
                  </a:ext>
                </a:extLst>
              </p:cNvPr>
              <p:cNvSpPr txBox="1"/>
              <p:nvPr/>
            </p:nvSpPr>
            <p:spPr>
              <a:xfrm>
                <a:off x="4727063" y="4263988"/>
                <a:ext cx="430887" cy="451406"/>
              </a:xfrm>
              <a:prstGeom prst="rect">
                <a:avLst/>
              </a:prstGeom>
              <a:noFill/>
            </p:spPr>
            <p:txBody>
              <a:bodyPr vert="eaVert" wrap="square" rtlCol="0">
                <a:spAutoFit/>
              </a:bodyPr>
              <a:lstStyle/>
              <a:p>
                <a:r>
                  <a:rPr lang="en-US" altLang="zh-CN" sz="1600" dirty="0"/>
                  <a:t>…</a:t>
                </a:r>
                <a:endParaRPr lang="zh-CN" altLang="en-US" sz="1600" dirty="0"/>
              </a:p>
            </p:txBody>
          </p:sp>
          <p:cxnSp>
            <p:nvCxnSpPr>
              <p:cNvPr id="109" name="直接箭头连接符 108">
                <a:extLst>
                  <a:ext uri="{FF2B5EF4-FFF2-40B4-BE49-F238E27FC236}">
                    <a16:creationId xmlns:a16="http://schemas.microsoft.com/office/drawing/2014/main" id="{FFF514DD-C48E-484A-8CA9-6D1BE9967275}"/>
                  </a:ext>
                </a:extLst>
              </p:cNvPr>
              <p:cNvCxnSpPr>
                <a:cxnSpLocks/>
                <a:stCxn id="100" idx="3"/>
              </p:cNvCxnSpPr>
              <p:nvPr/>
            </p:nvCxnSpPr>
            <p:spPr>
              <a:xfrm flipV="1">
                <a:off x="2146042" y="3693022"/>
                <a:ext cx="2350081" cy="129420"/>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1AF2376B-C0FD-489B-9C6C-764DCE24369D}"/>
                  </a:ext>
                </a:extLst>
              </p:cNvPr>
              <p:cNvCxnSpPr>
                <a:stCxn id="100" idx="3"/>
              </p:cNvCxnSpPr>
              <p:nvPr/>
            </p:nvCxnSpPr>
            <p:spPr>
              <a:xfrm>
                <a:off x="2146042" y="3822442"/>
                <a:ext cx="2350081" cy="222784"/>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E3B11ADA-8D1D-4815-B2C9-B174F79C3E0F}"/>
                  </a:ext>
                </a:extLst>
              </p:cNvPr>
              <p:cNvCxnSpPr>
                <a:stCxn id="100" idx="3"/>
              </p:cNvCxnSpPr>
              <p:nvPr/>
            </p:nvCxnSpPr>
            <p:spPr>
              <a:xfrm>
                <a:off x="2146042" y="3822442"/>
                <a:ext cx="2350081" cy="785020"/>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1F2CC80F-71D5-4ABE-9775-EFAEE8A86DB8}"/>
                  </a:ext>
                </a:extLst>
              </p:cNvPr>
              <p:cNvSpPr txBox="1"/>
              <p:nvPr/>
            </p:nvSpPr>
            <p:spPr>
              <a:xfrm>
                <a:off x="1454233" y="4715394"/>
                <a:ext cx="1173949" cy="409547"/>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WIFI TX</a:t>
                </a:r>
                <a:endParaRPr lang="zh-CN" altLang="en-US" dirty="0">
                  <a:latin typeface="微软雅黑" panose="020B0503020204020204" pitchFamily="34" charset="-122"/>
                  <a:ea typeface="微软雅黑" panose="020B0503020204020204" pitchFamily="34" charset="-122"/>
                </a:endParaRPr>
              </a:p>
            </p:txBody>
          </p:sp>
          <p:sp>
            <p:nvSpPr>
              <p:cNvPr id="113" name="文本框 112">
                <a:extLst>
                  <a:ext uri="{FF2B5EF4-FFF2-40B4-BE49-F238E27FC236}">
                    <a16:creationId xmlns:a16="http://schemas.microsoft.com/office/drawing/2014/main" id="{8AE141DD-F042-4426-A9E5-5AFE5754AFA4}"/>
                  </a:ext>
                </a:extLst>
              </p:cNvPr>
              <p:cNvSpPr txBox="1"/>
              <p:nvPr/>
            </p:nvSpPr>
            <p:spPr>
              <a:xfrm>
                <a:off x="4131662" y="2111151"/>
                <a:ext cx="1191218" cy="409547"/>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WIFI</a:t>
                </a:r>
                <a:r>
                  <a:rPr lang="en-US" altLang="zh-CN" dirty="0"/>
                  <a:t> </a:t>
                </a:r>
                <a:r>
                  <a:rPr lang="en-US" altLang="zh-CN" dirty="0">
                    <a:latin typeface="微软雅黑" panose="020B0503020204020204" pitchFamily="34" charset="-122"/>
                    <a:ea typeface="微软雅黑" panose="020B0503020204020204" pitchFamily="34" charset="-122"/>
                  </a:rPr>
                  <a:t>AP</a:t>
                </a:r>
                <a:endParaRPr lang="zh-CN" altLang="en-US" dirty="0">
                  <a:latin typeface="微软雅黑" panose="020B0503020204020204" pitchFamily="34" charset="-122"/>
                  <a:ea typeface="微软雅黑" panose="020B0503020204020204" pitchFamily="34" charset="-122"/>
                </a:endParaRPr>
              </a:p>
            </p:txBody>
          </p:sp>
          <p:sp>
            <p:nvSpPr>
              <p:cNvPr id="114" name="文本框 113">
                <a:extLst>
                  <a:ext uri="{FF2B5EF4-FFF2-40B4-BE49-F238E27FC236}">
                    <a16:creationId xmlns:a16="http://schemas.microsoft.com/office/drawing/2014/main" id="{D92EBAE0-EF10-4513-B103-574DC5692611}"/>
                  </a:ext>
                </a:extLst>
              </p:cNvPr>
              <p:cNvSpPr txBox="1"/>
              <p:nvPr/>
            </p:nvSpPr>
            <p:spPr>
              <a:xfrm>
                <a:off x="4321179" y="4789071"/>
                <a:ext cx="1313778" cy="409547"/>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USRP RX</a:t>
                </a:r>
                <a:endParaRPr lang="zh-CN" altLang="en-US" dirty="0">
                  <a:latin typeface="微软雅黑" panose="020B0503020204020204" pitchFamily="34" charset="-122"/>
                  <a:ea typeface="微软雅黑" panose="020B0503020204020204" pitchFamily="34" charset="-122"/>
                </a:endParaRPr>
              </a:p>
            </p:txBody>
          </p:sp>
          <p:sp>
            <p:nvSpPr>
              <p:cNvPr id="115" name="文本框 114">
                <a:extLst>
                  <a:ext uri="{FF2B5EF4-FFF2-40B4-BE49-F238E27FC236}">
                    <a16:creationId xmlns:a16="http://schemas.microsoft.com/office/drawing/2014/main" id="{5F2ADD92-1861-4319-998C-FAD563F1F439}"/>
                  </a:ext>
                </a:extLst>
              </p:cNvPr>
              <p:cNvSpPr txBox="1"/>
              <p:nvPr/>
            </p:nvSpPr>
            <p:spPr>
              <a:xfrm>
                <a:off x="2622492" y="2541035"/>
                <a:ext cx="1275365" cy="716706"/>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Random</a:t>
                </a:r>
              </a:p>
              <a:p>
                <a:pPr algn="ctr"/>
                <a:r>
                  <a:rPr lang="en-US" altLang="zh-CN" dirty="0">
                    <a:latin typeface="微软雅黑" panose="020B0503020204020204" pitchFamily="34" charset="-122"/>
                    <a:ea typeface="微软雅黑" panose="020B0503020204020204" pitchFamily="34" charset="-122"/>
                  </a:rPr>
                  <a:t>Bytes</a:t>
                </a:r>
                <a:endParaRPr lang="zh-CN" altLang="en-US" dirty="0">
                  <a:latin typeface="微软雅黑" panose="020B0503020204020204" pitchFamily="34" charset="-122"/>
                  <a:ea typeface="微软雅黑" panose="020B0503020204020204" pitchFamily="34" charset="-122"/>
                </a:endParaRPr>
              </a:p>
            </p:txBody>
          </p:sp>
          <p:sp>
            <p:nvSpPr>
              <p:cNvPr id="116" name="文本框 115">
                <a:extLst>
                  <a:ext uri="{FF2B5EF4-FFF2-40B4-BE49-F238E27FC236}">
                    <a16:creationId xmlns:a16="http://schemas.microsoft.com/office/drawing/2014/main" id="{34C9EFE3-09E7-4050-8FF8-3A6B4AFB1192}"/>
                  </a:ext>
                </a:extLst>
              </p:cNvPr>
              <p:cNvSpPr txBox="1"/>
              <p:nvPr/>
            </p:nvSpPr>
            <p:spPr>
              <a:xfrm>
                <a:off x="2770661" y="4379753"/>
                <a:ext cx="979022" cy="409547"/>
              </a:xfrm>
              <a:prstGeom prst="rect">
                <a:avLst/>
              </a:prstGeom>
              <a:noFill/>
            </p:spPr>
            <p:txBody>
              <a:bodyPr wrap="none" rtlCol="0">
                <a:spAutoFit/>
              </a:bodyPr>
              <a:lstStyle/>
              <a:p>
                <a:pPr algn="ctr"/>
                <a:r>
                  <a:rPr lang="en-US" altLang="zh-CN" dirty="0">
                    <a:latin typeface="微软雅黑" panose="020B0503020204020204" pitchFamily="34" charset="-122"/>
                    <a:ea typeface="微软雅黑" panose="020B0503020204020204" pitchFamily="34" charset="-122"/>
                  </a:rPr>
                  <a:t>Signal</a:t>
                </a:r>
                <a:endParaRPr lang="zh-CN" altLang="en-US" dirty="0">
                  <a:latin typeface="微软雅黑" panose="020B0503020204020204" pitchFamily="34" charset="-122"/>
                  <a:ea typeface="微软雅黑" panose="020B0503020204020204" pitchFamily="34" charset="-122"/>
                </a:endParaRPr>
              </a:p>
            </p:txBody>
          </p:sp>
          <p:cxnSp>
            <p:nvCxnSpPr>
              <p:cNvPr id="117" name="直接箭头连接符 116">
                <a:extLst>
                  <a:ext uri="{FF2B5EF4-FFF2-40B4-BE49-F238E27FC236}">
                    <a16:creationId xmlns:a16="http://schemas.microsoft.com/office/drawing/2014/main" id="{3024B33B-F671-47A8-82A3-C1733668DDA6}"/>
                  </a:ext>
                </a:extLst>
              </p:cNvPr>
              <p:cNvCxnSpPr>
                <a:cxnSpLocks/>
                <a:stCxn id="130" idx="3"/>
              </p:cNvCxnSpPr>
              <p:nvPr/>
            </p:nvCxnSpPr>
            <p:spPr>
              <a:xfrm>
                <a:off x="5157951" y="3759336"/>
                <a:ext cx="716636" cy="2903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34E0B446-6995-4CE5-B956-B8BE6428F5A5}"/>
                  </a:ext>
                </a:extLst>
              </p:cNvPr>
              <p:cNvCxnSpPr>
                <a:cxnSpLocks/>
                <a:stCxn id="126" idx="3"/>
              </p:cNvCxnSpPr>
              <p:nvPr/>
            </p:nvCxnSpPr>
            <p:spPr>
              <a:xfrm flipV="1">
                <a:off x="5157950" y="4128476"/>
                <a:ext cx="71663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884BBBD7-9BD5-4B50-BD6D-5F4AF6CE54BF}"/>
                  </a:ext>
                </a:extLst>
              </p:cNvPr>
              <p:cNvCxnSpPr>
                <a:stCxn id="122" idx="3"/>
              </p:cNvCxnSpPr>
              <p:nvPr/>
            </p:nvCxnSpPr>
            <p:spPr>
              <a:xfrm flipV="1">
                <a:off x="5157951" y="4214952"/>
                <a:ext cx="716636" cy="4398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a:extLst>
                  <a:ext uri="{FF2B5EF4-FFF2-40B4-BE49-F238E27FC236}">
                    <a16:creationId xmlns:a16="http://schemas.microsoft.com/office/drawing/2014/main" id="{CB06DB40-65B9-4117-9F8D-CBD75572B3DD}"/>
                  </a:ext>
                </a:extLst>
              </p:cNvPr>
              <p:cNvSpPr/>
              <p:nvPr/>
            </p:nvSpPr>
            <p:spPr>
              <a:xfrm>
                <a:off x="5874586" y="3919121"/>
                <a:ext cx="971617" cy="42528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文本框 120">
                <a:extLst>
                  <a:ext uri="{FF2B5EF4-FFF2-40B4-BE49-F238E27FC236}">
                    <a16:creationId xmlns:a16="http://schemas.microsoft.com/office/drawing/2014/main" id="{049B969A-5311-4EE2-A2C2-37B0210BD264}"/>
                  </a:ext>
                </a:extLst>
              </p:cNvPr>
              <p:cNvSpPr txBox="1"/>
              <p:nvPr/>
            </p:nvSpPr>
            <p:spPr>
              <a:xfrm>
                <a:off x="5783700" y="3931821"/>
                <a:ext cx="1227350" cy="409547"/>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Dataset</a:t>
                </a:r>
                <a:endParaRPr lang="zh-CN" altLang="en-US" dirty="0">
                  <a:latin typeface="微软雅黑" panose="020B0503020204020204" pitchFamily="34" charset="-122"/>
                  <a:ea typeface="微软雅黑" panose="020B0503020204020204" pitchFamily="34" charset="-122"/>
                </a:endParaRPr>
              </a:p>
            </p:txBody>
          </p:sp>
        </p:grpSp>
        <p:sp>
          <p:nvSpPr>
            <p:cNvPr id="95" name="椭圆 94">
              <a:extLst>
                <a:ext uri="{FF2B5EF4-FFF2-40B4-BE49-F238E27FC236}">
                  <a16:creationId xmlns:a16="http://schemas.microsoft.com/office/drawing/2014/main" id="{2AC05550-16B4-4EAA-8C6F-369020E0C892}"/>
                </a:ext>
              </a:extLst>
            </p:cNvPr>
            <p:cNvSpPr/>
            <p:nvPr/>
          </p:nvSpPr>
          <p:spPr>
            <a:xfrm rot="1151182">
              <a:off x="1166371" y="2931991"/>
              <a:ext cx="2136770" cy="352892"/>
            </a:xfrm>
            <a:prstGeom prst="ellipse">
              <a:avLst/>
            </a:prstGeom>
            <a:solidFill>
              <a:schemeClr val="accent1">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B5705EB-06CA-423B-A613-9AF06BB195E9}"/>
                </a:ext>
              </a:extLst>
            </p:cNvPr>
            <p:cNvSpPr/>
            <p:nvPr/>
          </p:nvSpPr>
          <p:spPr>
            <a:xfrm rot="265834">
              <a:off x="1473577" y="2751803"/>
              <a:ext cx="1917101" cy="265971"/>
            </a:xfrm>
            <a:prstGeom prst="ellipse">
              <a:avLst/>
            </a:prstGeom>
            <a:solidFill>
              <a:schemeClr val="accent6">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63097299-AEBC-415E-ACC2-9F3EE375734B}"/>
                </a:ext>
              </a:extLst>
            </p:cNvPr>
            <p:cNvSpPr/>
            <p:nvPr/>
          </p:nvSpPr>
          <p:spPr>
            <a:xfrm rot="21435774">
              <a:off x="1226050" y="2507382"/>
              <a:ext cx="2136770" cy="265971"/>
            </a:xfrm>
            <a:prstGeom prst="ellipse">
              <a:avLst/>
            </a:prstGeom>
            <a:solidFill>
              <a:schemeClr val="accent4">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EA9B0329-E9DA-4B81-8D4B-30757455D5F4}"/>
                  </a:ext>
                </a:extLst>
              </p:cNvPr>
              <p:cNvSpPr txBox="1"/>
              <p:nvPr/>
            </p:nvSpPr>
            <p:spPr>
              <a:xfrm>
                <a:off x="8540122" y="1629765"/>
                <a:ext cx="1809406" cy="3965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𝑟𝑖</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𝑟</m:t>
                          </m:r>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134" name="文本框 133">
                <a:extLst>
                  <a:ext uri="{FF2B5EF4-FFF2-40B4-BE49-F238E27FC236}">
                    <a16:creationId xmlns:a16="http://schemas.microsoft.com/office/drawing/2014/main" id="{EA9B0329-E9DA-4B81-8D4B-30757455D5F4}"/>
                  </a:ext>
                </a:extLst>
              </p:cNvPr>
              <p:cNvSpPr txBox="1">
                <a:spLocks noRot="1" noChangeAspect="1" noMove="1" noResize="1" noEditPoints="1" noAdjustHandles="1" noChangeArrowheads="1" noChangeShapeType="1" noTextEdit="1"/>
              </p:cNvSpPr>
              <p:nvPr/>
            </p:nvSpPr>
            <p:spPr>
              <a:xfrm>
                <a:off x="8540122" y="1629765"/>
                <a:ext cx="1809406" cy="396519"/>
              </a:xfrm>
              <a:prstGeom prst="rect">
                <a:avLst/>
              </a:prstGeom>
              <a:blipFill>
                <a:blip r:embed="rId5"/>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EF019B51-98F1-4429-A87C-56F9E5173B0B}"/>
                  </a:ext>
                </a:extLst>
              </p:cNvPr>
              <p:cNvSpPr txBox="1"/>
              <p:nvPr/>
            </p:nvSpPr>
            <p:spPr>
              <a:xfrm>
                <a:off x="8322157" y="2080081"/>
                <a:ext cx="2084225" cy="4709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𝑟𝑖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𝑟𝑖</m:t>
                                      </m:r>
                                    </m:sub>
                                  </m:sSub>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𝑦</m:t>
                                  </m:r>
                                </m:sub>
                              </m:sSub>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35" name="文本框 134">
                <a:extLst>
                  <a:ext uri="{FF2B5EF4-FFF2-40B4-BE49-F238E27FC236}">
                    <a16:creationId xmlns:a16="http://schemas.microsoft.com/office/drawing/2014/main" id="{EF019B51-98F1-4429-A87C-56F9E5173B0B}"/>
                  </a:ext>
                </a:extLst>
              </p:cNvPr>
              <p:cNvSpPr txBox="1">
                <a:spLocks noRot="1" noChangeAspect="1" noMove="1" noResize="1" noEditPoints="1" noAdjustHandles="1" noChangeArrowheads="1" noChangeShapeType="1" noTextEdit="1"/>
              </p:cNvSpPr>
              <p:nvPr/>
            </p:nvSpPr>
            <p:spPr>
              <a:xfrm>
                <a:off x="8322157" y="2080081"/>
                <a:ext cx="2084225" cy="470963"/>
              </a:xfrm>
              <a:prstGeom prst="rect">
                <a:avLst/>
              </a:prstGeom>
              <a:blipFill>
                <a:blip r:embed="rId6"/>
                <a:stretch>
                  <a:fillRect b="-6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6A0ABDB3-2215-4F7A-85A0-FA436C56CD64}"/>
                  </a:ext>
                </a:extLst>
              </p:cNvPr>
              <p:cNvSpPr txBox="1"/>
              <p:nvPr/>
            </p:nvSpPr>
            <p:spPr>
              <a:xfrm>
                <a:off x="7815975" y="3081215"/>
                <a:ext cx="3341119" cy="4036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𝑟𝑖</m:t>
                          </m:r>
                        </m:sub>
                      </m:sSub>
                      <m:r>
                        <a:rPr lang="en-US" altLang="zh-CN" i="1" smtClean="0">
                          <a:latin typeface="Cambria Math" panose="02040503050406030204" pitchFamily="18" charset="0"/>
                          <a:ea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oMath>
                  </m:oMathPara>
                </a14:m>
                <a:endParaRPr lang="zh-CN" altLang="en-US" dirty="0"/>
              </a:p>
            </p:txBody>
          </p:sp>
        </mc:Choice>
        <mc:Fallback xmlns="">
          <p:sp>
            <p:nvSpPr>
              <p:cNvPr id="137" name="文本框 136">
                <a:extLst>
                  <a:ext uri="{FF2B5EF4-FFF2-40B4-BE49-F238E27FC236}">
                    <a16:creationId xmlns:a16="http://schemas.microsoft.com/office/drawing/2014/main" id="{6A0ABDB3-2215-4F7A-85A0-FA436C56CD64}"/>
                  </a:ext>
                </a:extLst>
              </p:cNvPr>
              <p:cNvSpPr txBox="1">
                <a:spLocks noRot="1" noChangeAspect="1" noMove="1" noResize="1" noEditPoints="1" noAdjustHandles="1" noChangeArrowheads="1" noChangeShapeType="1" noTextEdit="1"/>
              </p:cNvSpPr>
              <p:nvPr/>
            </p:nvSpPr>
            <p:spPr>
              <a:xfrm>
                <a:off x="7815975" y="3081215"/>
                <a:ext cx="3341119" cy="403637"/>
              </a:xfrm>
              <a:prstGeom prst="rect">
                <a:avLst/>
              </a:prstGeom>
              <a:blipFill>
                <a:blip r:embed="rId7"/>
                <a:stretch>
                  <a:fillRect t="-4478" b="-2985"/>
                </a:stretch>
              </a:blipFill>
            </p:spPr>
            <p:txBody>
              <a:bodyPr/>
              <a:lstStyle/>
              <a:p>
                <a:r>
                  <a:rPr lang="zh-CN" altLang="en-US">
                    <a:noFill/>
                  </a:rPr>
                  <a:t> </a:t>
                </a:r>
              </a:p>
            </p:txBody>
          </p:sp>
        </mc:Fallback>
      </mc:AlternateContent>
      <p:grpSp>
        <p:nvGrpSpPr>
          <p:cNvPr id="141" name="组合 140">
            <a:extLst>
              <a:ext uri="{FF2B5EF4-FFF2-40B4-BE49-F238E27FC236}">
                <a16:creationId xmlns:a16="http://schemas.microsoft.com/office/drawing/2014/main" id="{23068F3D-1C5E-4059-AAD4-F23FB8165A77}"/>
              </a:ext>
            </a:extLst>
          </p:cNvPr>
          <p:cNvGrpSpPr/>
          <p:nvPr/>
        </p:nvGrpSpPr>
        <p:grpSpPr>
          <a:xfrm>
            <a:off x="6027914" y="4385384"/>
            <a:ext cx="2426763" cy="1850407"/>
            <a:chOff x="6232146" y="3743368"/>
            <a:chExt cx="2426763" cy="1850407"/>
          </a:xfrm>
        </p:grpSpPr>
        <p:pic>
          <p:nvPicPr>
            <p:cNvPr id="2050" name="Picture 2">
              <a:extLst>
                <a:ext uri="{FF2B5EF4-FFF2-40B4-BE49-F238E27FC236}">
                  <a16:creationId xmlns:a16="http://schemas.microsoft.com/office/drawing/2014/main" id="{CEACC318-414D-4BFA-B2EF-ADE408D3D5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146" y="3743368"/>
              <a:ext cx="2426763" cy="1850407"/>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直接箭头连接符 138">
              <a:extLst>
                <a:ext uri="{FF2B5EF4-FFF2-40B4-BE49-F238E27FC236}">
                  <a16:creationId xmlns:a16="http://schemas.microsoft.com/office/drawing/2014/main" id="{B66417A0-2B88-4E9D-BEA9-A8F7A6154571}"/>
                </a:ext>
              </a:extLst>
            </p:cNvPr>
            <p:cNvCxnSpPr>
              <a:cxnSpLocks/>
            </p:cNvCxnSpPr>
            <p:nvPr/>
          </p:nvCxnSpPr>
          <p:spPr>
            <a:xfrm flipV="1">
              <a:off x="7480908" y="4175681"/>
              <a:ext cx="758884" cy="160993"/>
            </a:xfrm>
            <a:prstGeom prst="straightConnector1">
              <a:avLst/>
            </a:prstGeom>
            <a:ln w="12700">
              <a:solidFill>
                <a:srgbClr val="203864"/>
              </a:solidFill>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A2C9A0E0-C415-431F-9797-34372BA488D1}"/>
                  </a:ext>
                </a:extLst>
              </p:cNvPr>
              <p:cNvSpPr txBox="1"/>
              <p:nvPr/>
            </p:nvSpPr>
            <p:spPr>
              <a:xfrm>
                <a:off x="8697515" y="4479782"/>
                <a:ext cx="3341119" cy="1661609"/>
              </a:xfrm>
              <a:prstGeom prst="rect">
                <a:avLst/>
              </a:prstGeom>
              <a:noFill/>
            </p:spPr>
            <p:txBody>
              <a:bodyPr wrap="square" rtlCol="0">
                <a:spAutoFit/>
              </a:bodyPr>
              <a:lstStyle/>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在高维特征空间，欧几里得距离无法正确表示两点之间的实际距离</a:t>
                </a:r>
                <a:endParaRPr lang="en-US" altLang="zh-CN" sz="1600" dirty="0">
                  <a:latin typeface="微软雅黑" panose="020B0503020204020204" pitchFamily="34" charset="-122"/>
                  <a:ea typeface="微软雅黑" panose="020B0503020204020204" pitchFamily="34" charset="-122"/>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不同决策阈值</a:t>
                </a:r>
                <a14:m>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𝐷</m:t>
                        </m:r>
                      </m:e>
                      <m:sub>
                        <m:r>
                          <a:rPr lang="en-US" altLang="zh-CN" sz="1600" b="0" i="1" smtClean="0">
                            <a:latin typeface="Cambria Math" panose="02040503050406030204" pitchFamily="18" charset="0"/>
                          </a:rPr>
                          <m:t>𝑟</m:t>
                        </m:r>
                      </m:sub>
                      <m:sup>
                        <m:r>
                          <a:rPr lang="en-US" altLang="zh-CN" sz="1600" b="0" i="1" smtClean="0">
                            <a:latin typeface="Cambria Math" panose="02040503050406030204" pitchFamily="18" charset="0"/>
                          </a:rPr>
                          <m:t>∗</m:t>
                        </m:r>
                      </m:sup>
                    </m:sSubSup>
                  </m:oMath>
                </a14:m>
                <a:r>
                  <a:rPr lang="zh-CN" altLang="en-US" sz="1600" dirty="0">
                    <a:latin typeface="微软雅黑" panose="020B0503020204020204" pitchFamily="34" charset="-122"/>
                    <a:ea typeface="微软雅黑" panose="020B0503020204020204" pitchFamily="34" charset="-122"/>
                  </a:rPr>
                  <a:t>的选取对分类和拒绝造成很大影响</a:t>
                </a:r>
              </a:p>
            </p:txBody>
          </p:sp>
        </mc:Choice>
        <mc:Fallback xmlns="">
          <p:sp>
            <p:nvSpPr>
              <p:cNvPr id="142" name="文本框 141">
                <a:extLst>
                  <a:ext uri="{FF2B5EF4-FFF2-40B4-BE49-F238E27FC236}">
                    <a16:creationId xmlns:a16="http://schemas.microsoft.com/office/drawing/2014/main" id="{A2C9A0E0-C415-431F-9797-34372BA488D1}"/>
                  </a:ext>
                </a:extLst>
              </p:cNvPr>
              <p:cNvSpPr txBox="1">
                <a:spLocks noRot="1" noChangeAspect="1" noMove="1" noResize="1" noEditPoints="1" noAdjustHandles="1" noChangeArrowheads="1" noChangeShapeType="1" noTextEdit="1"/>
              </p:cNvSpPr>
              <p:nvPr/>
            </p:nvSpPr>
            <p:spPr>
              <a:xfrm>
                <a:off x="8697515" y="4479782"/>
                <a:ext cx="3341119" cy="1661609"/>
              </a:xfrm>
              <a:prstGeom prst="rect">
                <a:avLst/>
              </a:prstGeom>
              <a:blipFill>
                <a:blip r:embed="rId9"/>
                <a:stretch>
                  <a:fillRect l="-1460" b="-4044"/>
                </a:stretch>
              </a:blipFill>
            </p:spPr>
            <p:txBody>
              <a:bodyPr/>
              <a:lstStyle/>
              <a:p>
                <a:r>
                  <a:rPr lang="zh-CN" altLang="en-US">
                    <a:noFill/>
                  </a:rPr>
                  <a:t> </a:t>
                </a:r>
              </a:p>
            </p:txBody>
          </p:sp>
        </mc:Fallback>
      </mc:AlternateContent>
      <p:sp>
        <p:nvSpPr>
          <p:cNvPr id="143" name="文本框 142">
            <a:extLst>
              <a:ext uri="{FF2B5EF4-FFF2-40B4-BE49-F238E27FC236}">
                <a16:creationId xmlns:a16="http://schemas.microsoft.com/office/drawing/2014/main" id="{1AB3A52D-14EF-4B57-AAFF-3ADE97E99632}"/>
              </a:ext>
            </a:extLst>
          </p:cNvPr>
          <p:cNvSpPr txBox="1"/>
          <p:nvPr/>
        </p:nvSpPr>
        <p:spPr>
          <a:xfrm>
            <a:off x="518115" y="1290344"/>
            <a:ext cx="232627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开集：原型学习</a:t>
            </a:r>
          </a:p>
        </p:txBody>
      </p:sp>
      <mc:AlternateContent xmlns:mc="http://schemas.openxmlformats.org/markup-compatibility/2006" xmlns:a14="http://schemas.microsoft.com/office/drawing/2010/main">
        <mc:Choice Requires="a14">
          <p:sp>
            <p:nvSpPr>
              <p:cNvPr id="146" name="文本框 145">
                <a:extLst>
                  <a:ext uri="{FF2B5EF4-FFF2-40B4-BE49-F238E27FC236}">
                    <a16:creationId xmlns:a16="http://schemas.microsoft.com/office/drawing/2014/main" id="{587862A2-C1B0-4354-9D73-D81E2154021A}"/>
                  </a:ext>
                </a:extLst>
              </p:cNvPr>
              <p:cNvSpPr txBox="1"/>
              <p:nvPr/>
            </p:nvSpPr>
            <p:spPr>
              <a:xfrm>
                <a:off x="8540122" y="2630198"/>
                <a:ext cx="1892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argmin</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𝑟𝑖</m:t>
                          </m:r>
                        </m:sub>
                      </m:sSub>
                      <m:r>
                        <a:rPr lang="en-US" altLang="zh-CN" b="0" i="1" smtClean="0">
                          <a:latin typeface="Cambria Math" panose="02040503050406030204" pitchFamily="18" charset="0"/>
                        </a:rPr>
                        <m:t>)</m:t>
                      </m:r>
                    </m:oMath>
                  </m:oMathPara>
                </a14:m>
                <a:endParaRPr lang="zh-CN" altLang="en-US" dirty="0"/>
              </a:p>
            </p:txBody>
          </p:sp>
        </mc:Choice>
        <mc:Fallback xmlns="">
          <p:sp>
            <p:nvSpPr>
              <p:cNvPr id="146" name="文本框 145">
                <a:extLst>
                  <a:ext uri="{FF2B5EF4-FFF2-40B4-BE49-F238E27FC236}">
                    <a16:creationId xmlns:a16="http://schemas.microsoft.com/office/drawing/2014/main" id="{587862A2-C1B0-4354-9D73-D81E2154021A}"/>
                  </a:ext>
                </a:extLst>
              </p:cNvPr>
              <p:cNvSpPr txBox="1">
                <a:spLocks noRot="1" noChangeAspect="1" noMove="1" noResize="1" noEditPoints="1" noAdjustHandles="1" noChangeArrowheads="1" noChangeShapeType="1" noTextEdit="1"/>
              </p:cNvSpPr>
              <p:nvPr/>
            </p:nvSpPr>
            <p:spPr>
              <a:xfrm>
                <a:off x="8540122" y="2630198"/>
                <a:ext cx="1892826" cy="369332"/>
              </a:xfrm>
              <a:prstGeom prst="rect">
                <a:avLst/>
              </a:prstGeom>
              <a:blipFill>
                <a:blip r:embed="rId10"/>
                <a:stretch>
                  <a:fillRect t="-6557"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685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nodeType="withEffect">
                                  <p:stCondLst>
                                    <p:cond delay="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10"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fade">
                                      <p:cBhvr>
                                        <p:cTn id="30" dur="500"/>
                                        <p:tgtEl>
                                          <p:spTgt spid="1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6"/>
                                        </p:tgtEl>
                                        <p:attrNameLst>
                                          <p:attrName>style.visibility</p:attrName>
                                        </p:attrNameLst>
                                      </p:cBhvr>
                                      <p:to>
                                        <p:strVal val="visible"/>
                                      </p:to>
                                    </p:set>
                                    <p:animEffect transition="in" filter="fade">
                                      <p:cBhvr>
                                        <p:cTn id="33" dur="500"/>
                                        <p:tgtEl>
                                          <p:spTgt spid="1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animEffect transition="in" filter="fade">
                                      <p:cBhvr>
                                        <p:cTn id="39" dur="500"/>
                                        <p:tgtEl>
                                          <p:spTgt spid="1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1"/>
                                        </p:tgtEl>
                                        <p:attrNameLst>
                                          <p:attrName>style.visibility</p:attrName>
                                        </p:attrNameLst>
                                      </p:cBhvr>
                                      <p:to>
                                        <p:strVal val="visible"/>
                                      </p:to>
                                    </p:set>
                                    <p:animEffect transition="in" filter="fade">
                                      <p:cBhvr>
                                        <p:cTn id="44" dur="500"/>
                                        <p:tgtEl>
                                          <p:spTgt spid="1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animEffect transition="in" filter="fade">
                                      <p:cBhvr>
                                        <p:cTn id="4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5" grpId="0"/>
      <p:bldP spid="137" grpId="0"/>
      <p:bldP spid="142" grpId="0"/>
      <p:bldP spid="1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3F3FE-0D1F-4492-9FEA-D06A8DD9F458}"/>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08ECC39E-0E21-4EB1-A535-EB6240003597}"/>
              </a:ext>
            </a:extLst>
          </p:cNvPr>
          <p:cNvSpPr>
            <a:spLocks noGrp="1"/>
          </p:cNvSpPr>
          <p:nvPr>
            <p:ph type="sldNum" sz="quarter" idx="10"/>
          </p:nvPr>
        </p:nvSpPr>
        <p:spPr/>
        <p:txBody>
          <a:bodyPr/>
          <a:lstStyle/>
          <a:p>
            <a:fld id="{54B3F8C3-4D34-464E-BB5A-60724E4C6E9F}" type="slidenum">
              <a:rPr lang="zh-CN" altLang="en-US" smtClean="0"/>
              <a:t>14</a:t>
            </a:fld>
            <a:endParaRPr lang="zh-CN" altLang="en-US" dirty="0"/>
          </a:p>
        </p:txBody>
      </p:sp>
      <p:grpSp>
        <p:nvGrpSpPr>
          <p:cNvPr id="108" name="组合 107">
            <a:extLst>
              <a:ext uri="{FF2B5EF4-FFF2-40B4-BE49-F238E27FC236}">
                <a16:creationId xmlns:a16="http://schemas.microsoft.com/office/drawing/2014/main" id="{FC2421E9-55BF-4DED-BC5D-5A0A33C09B7E}"/>
              </a:ext>
            </a:extLst>
          </p:cNvPr>
          <p:cNvGrpSpPr/>
          <p:nvPr/>
        </p:nvGrpSpPr>
        <p:grpSpPr>
          <a:xfrm>
            <a:off x="846680" y="1783245"/>
            <a:ext cx="3564082" cy="2337954"/>
            <a:chOff x="976745" y="1569029"/>
            <a:chExt cx="3564082" cy="2337954"/>
          </a:xfrm>
        </p:grpSpPr>
        <p:sp>
          <p:nvSpPr>
            <p:cNvPr id="4" name="矩形 3">
              <a:extLst>
                <a:ext uri="{FF2B5EF4-FFF2-40B4-BE49-F238E27FC236}">
                  <a16:creationId xmlns:a16="http://schemas.microsoft.com/office/drawing/2014/main" id="{AA856C88-C996-4D04-8487-DD13B407E97F}"/>
                </a:ext>
              </a:extLst>
            </p:cNvPr>
            <p:cNvSpPr/>
            <p:nvPr/>
          </p:nvSpPr>
          <p:spPr>
            <a:xfrm>
              <a:off x="976745" y="1569029"/>
              <a:ext cx="3564082" cy="233795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星形: 五角 4">
              <a:extLst>
                <a:ext uri="{FF2B5EF4-FFF2-40B4-BE49-F238E27FC236}">
                  <a16:creationId xmlns:a16="http://schemas.microsoft.com/office/drawing/2014/main" id="{1C61A936-497E-4AEF-BA7A-9FD0B8D1B12C}"/>
                </a:ext>
              </a:extLst>
            </p:cNvPr>
            <p:cNvSpPr/>
            <p:nvPr/>
          </p:nvSpPr>
          <p:spPr>
            <a:xfrm>
              <a:off x="1295399" y="2220189"/>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星形: 五角 5">
              <a:extLst>
                <a:ext uri="{FF2B5EF4-FFF2-40B4-BE49-F238E27FC236}">
                  <a16:creationId xmlns:a16="http://schemas.microsoft.com/office/drawing/2014/main" id="{BC1EB716-48CE-4864-AD92-49C081AD41B2}"/>
                </a:ext>
              </a:extLst>
            </p:cNvPr>
            <p:cNvSpPr/>
            <p:nvPr/>
          </p:nvSpPr>
          <p:spPr>
            <a:xfrm>
              <a:off x="1605390" y="2343141"/>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星形: 五角 6">
              <a:extLst>
                <a:ext uri="{FF2B5EF4-FFF2-40B4-BE49-F238E27FC236}">
                  <a16:creationId xmlns:a16="http://schemas.microsoft.com/office/drawing/2014/main" id="{92693232-A1C1-42AA-9F81-2616AB0B9F44}"/>
                </a:ext>
              </a:extLst>
            </p:cNvPr>
            <p:cNvSpPr/>
            <p:nvPr/>
          </p:nvSpPr>
          <p:spPr>
            <a:xfrm>
              <a:off x="1605390" y="2119743"/>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星形: 五角 7">
              <a:extLst>
                <a:ext uri="{FF2B5EF4-FFF2-40B4-BE49-F238E27FC236}">
                  <a16:creationId xmlns:a16="http://schemas.microsoft.com/office/drawing/2014/main" id="{FBB65EFC-3446-4AF6-9593-269BF6FAC84E}"/>
                </a:ext>
              </a:extLst>
            </p:cNvPr>
            <p:cNvSpPr/>
            <p:nvPr/>
          </p:nvSpPr>
          <p:spPr>
            <a:xfrm>
              <a:off x="1371600" y="3103417"/>
              <a:ext cx="62346" cy="5195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五角 8">
              <a:extLst>
                <a:ext uri="{FF2B5EF4-FFF2-40B4-BE49-F238E27FC236}">
                  <a16:creationId xmlns:a16="http://schemas.microsoft.com/office/drawing/2014/main" id="{77DBCEBA-B712-4807-B0FF-1FD3091C810F}"/>
                </a:ext>
              </a:extLst>
            </p:cNvPr>
            <p:cNvSpPr/>
            <p:nvPr/>
          </p:nvSpPr>
          <p:spPr>
            <a:xfrm>
              <a:off x="1430481" y="3446317"/>
              <a:ext cx="62346" cy="51955"/>
            </a:xfrm>
            <a:prstGeom prst="star5">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a:extLst>
                <a:ext uri="{FF2B5EF4-FFF2-40B4-BE49-F238E27FC236}">
                  <a16:creationId xmlns:a16="http://schemas.microsoft.com/office/drawing/2014/main" id="{BD2BCAD4-5881-44AB-9101-05CA944FE397}"/>
                </a:ext>
              </a:extLst>
            </p:cNvPr>
            <p:cNvSpPr/>
            <p:nvPr/>
          </p:nvSpPr>
          <p:spPr>
            <a:xfrm>
              <a:off x="1664274" y="3129392"/>
              <a:ext cx="62346" cy="5195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id="{36A6BB1C-06D0-499C-B052-CE7CD4A32BFC}"/>
                </a:ext>
              </a:extLst>
            </p:cNvPr>
            <p:cNvSpPr/>
            <p:nvPr/>
          </p:nvSpPr>
          <p:spPr>
            <a:xfrm>
              <a:off x="1738744" y="3529446"/>
              <a:ext cx="62346" cy="51955"/>
            </a:xfrm>
            <a:prstGeom prst="star5">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星形: 五角 11">
              <a:extLst>
                <a:ext uri="{FF2B5EF4-FFF2-40B4-BE49-F238E27FC236}">
                  <a16:creationId xmlns:a16="http://schemas.microsoft.com/office/drawing/2014/main" id="{80C2525B-34D5-44FC-BD81-75F614994D2B}"/>
                </a:ext>
              </a:extLst>
            </p:cNvPr>
            <p:cNvSpPr/>
            <p:nvPr/>
          </p:nvSpPr>
          <p:spPr>
            <a:xfrm>
              <a:off x="1808018" y="3338943"/>
              <a:ext cx="62346" cy="51955"/>
            </a:xfrm>
            <a:prstGeom prst="star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星形: 五角 12">
              <a:extLst>
                <a:ext uri="{FF2B5EF4-FFF2-40B4-BE49-F238E27FC236}">
                  <a16:creationId xmlns:a16="http://schemas.microsoft.com/office/drawing/2014/main" id="{0688604C-F48B-45F9-85A3-6EC54A4C3C77}"/>
                </a:ext>
              </a:extLst>
            </p:cNvPr>
            <p:cNvSpPr/>
            <p:nvPr/>
          </p:nvSpPr>
          <p:spPr>
            <a:xfrm>
              <a:off x="2641021" y="2738006"/>
              <a:ext cx="62346" cy="51955"/>
            </a:xfrm>
            <a:prstGeom prst="star5">
              <a:avLst/>
            </a:prstGeom>
            <a:solidFill>
              <a:srgbClr val="F8CBAD"/>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星形: 五角 13">
              <a:extLst>
                <a:ext uri="{FF2B5EF4-FFF2-40B4-BE49-F238E27FC236}">
                  <a16:creationId xmlns:a16="http://schemas.microsoft.com/office/drawing/2014/main" id="{64FF7F63-AD69-4797-9FD6-66D2C74C09EC}"/>
                </a:ext>
              </a:extLst>
            </p:cNvPr>
            <p:cNvSpPr/>
            <p:nvPr/>
          </p:nvSpPr>
          <p:spPr>
            <a:xfrm>
              <a:off x="2802081" y="2795156"/>
              <a:ext cx="62346" cy="51955"/>
            </a:xfrm>
            <a:prstGeom prst="star5">
              <a:avLst/>
            </a:prstGeom>
            <a:solidFill>
              <a:srgbClr val="F8CBAD"/>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a:extLst>
                <a:ext uri="{FF2B5EF4-FFF2-40B4-BE49-F238E27FC236}">
                  <a16:creationId xmlns:a16="http://schemas.microsoft.com/office/drawing/2014/main" id="{EF8FCC05-4024-441B-AD84-090A035F3268}"/>
                </a:ext>
              </a:extLst>
            </p:cNvPr>
            <p:cNvSpPr/>
            <p:nvPr/>
          </p:nvSpPr>
          <p:spPr>
            <a:xfrm>
              <a:off x="2696440" y="2957945"/>
              <a:ext cx="62346" cy="51955"/>
            </a:xfrm>
            <a:prstGeom prst="star5">
              <a:avLst/>
            </a:prstGeom>
            <a:solidFill>
              <a:srgbClr val="F8CBAD"/>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星形: 五角 15">
              <a:extLst>
                <a:ext uri="{FF2B5EF4-FFF2-40B4-BE49-F238E27FC236}">
                  <a16:creationId xmlns:a16="http://schemas.microsoft.com/office/drawing/2014/main" id="{169A2AC0-91C8-4A8A-B228-B60F7C88B0B8}"/>
                </a:ext>
              </a:extLst>
            </p:cNvPr>
            <p:cNvSpPr/>
            <p:nvPr/>
          </p:nvSpPr>
          <p:spPr>
            <a:xfrm>
              <a:off x="2893867" y="3051462"/>
              <a:ext cx="62346" cy="51955"/>
            </a:xfrm>
            <a:prstGeom prst="star5">
              <a:avLst/>
            </a:prstGeom>
            <a:solidFill>
              <a:srgbClr val="F8CBAD"/>
            </a:solidFill>
            <a:ln>
              <a:solidFill>
                <a:srgbClr val="F8CB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星形: 五角 16">
              <a:extLst>
                <a:ext uri="{FF2B5EF4-FFF2-40B4-BE49-F238E27FC236}">
                  <a16:creationId xmlns:a16="http://schemas.microsoft.com/office/drawing/2014/main" id="{E20082E5-6363-4B8B-9E97-61156B3AA375}"/>
                </a:ext>
              </a:extLst>
            </p:cNvPr>
            <p:cNvSpPr/>
            <p:nvPr/>
          </p:nvSpPr>
          <p:spPr>
            <a:xfrm>
              <a:off x="1808018" y="2071255"/>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星形: 五角 17">
              <a:extLst>
                <a:ext uri="{FF2B5EF4-FFF2-40B4-BE49-F238E27FC236}">
                  <a16:creationId xmlns:a16="http://schemas.microsoft.com/office/drawing/2014/main" id="{F3DE8110-1BC5-44C6-8C8C-BF8220E183F8}"/>
                </a:ext>
              </a:extLst>
            </p:cNvPr>
            <p:cNvSpPr/>
            <p:nvPr/>
          </p:nvSpPr>
          <p:spPr>
            <a:xfrm>
              <a:off x="4173683" y="3519055"/>
              <a:ext cx="62346" cy="51955"/>
            </a:xfrm>
            <a:prstGeom prst="star5">
              <a:avLst/>
            </a:prstGeom>
            <a:solidFill>
              <a:srgbClr val="C55A11"/>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星形: 五角 18">
              <a:extLst>
                <a:ext uri="{FF2B5EF4-FFF2-40B4-BE49-F238E27FC236}">
                  <a16:creationId xmlns:a16="http://schemas.microsoft.com/office/drawing/2014/main" id="{C6F74285-B720-4447-B70F-5DBB9EF1E947}"/>
                </a:ext>
              </a:extLst>
            </p:cNvPr>
            <p:cNvSpPr/>
            <p:nvPr/>
          </p:nvSpPr>
          <p:spPr>
            <a:xfrm>
              <a:off x="3778827" y="3338944"/>
              <a:ext cx="62346" cy="51955"/>
            </a:xfrm>
            <a:prstGeom prst="star5">
              <a:avLst/>
            </a:prstGeom>
            <a:solidFill>
              <a:srgbClr val="C55A11"/>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星形: 五角 19">
              <a:extLst>
                <a:ext uri="{FF2B5EF4-FFF2-40B4-BE49-F238E27FC236}">
                  <a16:creationId xmlns:a16="http://schemas.microsoft.com/office/drawing/2014/main" id="{1C4134CB-FF37-4C18-9C66-10C8585FFF9E}"/>
                </a:ext>
              </a:extLst>
            </p:cNvPr>
            <p:cNvSpPr/>
            <p:nvPr/>
          </p:nvSpPr>
          <p:spPr>
            <a:xfrm>
              <a:off x="4074967" y="3286989"/>
              <a:ext cx="62346" cy="51955"/>
            </a:xfrm>
            <a:prstGeom prst="star5">
              <a:avLst/>
            </a:prstGeom>
            <a:solidFill>
              <a:srgbClr val="C55A11"/>
            </a:solidFill>
            <a:ln>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星形: 五角 20">
              <a:extLst>
                <a:ext uri="{FF2B5EF4-FFF2-40B4-BE49-F238E27FC236}">
                  <a16:creationId xmlns:a16="http://schemas.microsoft.com/office/drawing/2014/main" id="{701D95F8-88BB-4E9D-92E6-D07FBB64C3FB}"/>
                </a:ext>
              </a:extLst>
            </p:cNvPr>
            <p:cNvSpPr/>
            <p:nvPr/>
          </p:nvSpPr>
          <p:spPr>
            <a:xfrm>
              <a:off x="3733799" y="2424545"/>
              <a:ext cx="62346" cy="51955"/>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星形: 五角 21">
              <a:extLst>
                <a:ext uri="{FF2B5EF4-FFF2-40B4-BE49-F238E27FC236}">
                  <a16:creationId xmlns:a16="http://schemas.microsoft.com/office/drawing/2014/main" id="{83A63A64-07AB-4991-A03A-B20342FB6BF8}"/>
                </a:ext>
              </a:extLst>
            </p:cNvPr>
            <p:cNvSpPr/>
            <p:nvPr/>
          </p:nvSpPr>
          <p:spPr>
            <a:xfrm>
              <a:off x="4074967" y="2443594"/>
              <a:ext cx="62346" cy="51955"/>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星形: 五角 22">
              <a:extLst>
                <a:ext uri="{FF2B5EF4-FFF2-40B4-BE49-F238E27FC236}">
                  <a16:creationId xmlns:a16="http://schemas.microsoft.com/office/drawing/2014/main" id="{5A2BD40A-5E0D-4243-97B1-ACE334E9CE74}"/>
                </a:ext>
              </a:extLst>
            </p:cNvPr>
            <p:cNvSpPr/>
            <p:nvPr/>
          </p:nvSpPr>
          <p:spPr>
            <a:xfrm>
              <a:off x="3918412" y="2119744"/>
              <a:ext cx="62346" cy="51955"/>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a:extLst>
                <a:ext uri="{FF2B5EF4-FFF2-40B4-BE49-F238E27FC236}">
                  <a16:creationId xmlns:a16="http://schemas.microsoft.com/office/drawing/2014/main" id="{6E7F00F8-FC05-487B-B1C7-E4019C54FBDF}"/>
                </a:ext>
              </a:extLst>
            </p:cNvPr>
            <p:cNvSpPr/>
            <p:nvPr/>
          </p:nvSpPr>
          <p:spPr>
            <a:xfrm>
              <a:off x="3657598" y="1995055"/>
              <a:ext cx="62346" cy="51955"/>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星形: 五角 24">
              <a:extLst>
                <a:ext uri="{FF2B5EF4-FFF2-40B4-BE49-F238E27FC236}">
                  <a16:creationId xmlns:a16="http://schemas.microsoft.com/office/drawing/2014/main" id="{51B8B07B-3998-48F5-A0C6-2CCF9CDC1765}"/>
                </a:ext>
              </a:extLst>
            </p:cNvPr>
            <p:cNvSpPr/>
            <p:nvPr/>
          </p:nvSpPr>
          <p:spPr>
            <a:xfrm>
              <a:off x="1378527" y="2045278"/>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a:extLst>
                <a:ext uri="{FF2B5EF4-FFF2-40B4-BE49-F238E27FC236}">
                  <a16:creationId xmlns:a16="http://schemas.microsoft.com/office/drawing/2014/main" id="{12A08A0E-15A3-49EB-8E72-F8DE78D2BC2A}"/>
                </a:ext>
              </a:extLst>
            </p:cNvPr>
            <p:cNvSpPr/>
            <p:nvPr/>
          </p:nvSpPr>
          <p:spPr>
            <a:xfrm>
              <a:off x="1601928" y="1881623"/>
              <a:ext cx="62346" cy="5195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F911126-6ECD-4A60-A1B7-3688D99F9709}"/>
                </a:ext>
              </a:extLst>
            </p:cNvPr>
            <p:cNvSpPr/>
            <p:nvPr/>
          </p:nvSpPr>
          <p:spPr>
            <a:xfrm>
              <a:off x="1430218" y="170471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7AC9CAD-56A3-4D34-845D-996FB853450C}"/>
                </a:ext>
              </a:extLst>
            </p:cNvPr>
            <p:cNvSpPr/>
            <p:nvPr/>
          </p:nvSpPr>
          <p:spPr>
            <a:xfrm>
              <a:off x="1636308" y="1889156"/>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757D677-0D26-4BB8-A971-89C328A2EB1B}"/>
                </a:ext>
              </a:extLst>
            </p:cNvPr>
            <p:cNvSpPr/>
            <p:nvPr/>
          </p:nvSpPr>
          <p:spPr>
            <a:xfrm>
              <a:off x="1425019" y="1928983"/>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3124696-6F46-4CBE-A31F-384D53ED606A}"/>
                </a:ext>
              </a:extLst>
            </p:cNvPr>
            <p:cNvSpPr/>
            <p:nvPr/>
          </p:nvSpPr>
          <p:spPr>
            <a:xfrm>
              <a:off x="1420696" y="2153254"/>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B592E3BB-D0AE-4E77-A651-F7DDC6046772}"/>
                </a:ext>
              </a:extLst>
            </p:cNvPr>
            <p:cNvSpPr/>
            <p:nvPr/>
          </p:nvSpPr>
          <p:spPr>
            <a:xfrm>
              <a:off x="1134943" y="2056272"/>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F7AB7EB-5430-49B6-A36C-6CDF7ADED8F2}"/>
                </a:ext>
              </a:extLst>
            </p:cNvPr>
            <p:cNvSpPr/>
            <p:nvPr/>
          </p:nvSpPr>
          <p:spPr>
            <a:xfrm>
              <a:off x="1205084" y="1866630"/>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DEA1279-D641-4D3E-ADF5-163C79037037}"/>
                </a:ext>
              </a:extLst>
            </p:cNvPr>
            <p:cNvSpPr/>
            <p:nvPr/>
          </p:nvSpPr>
          <p:spPr>
            <a:xfrm>
              <a:off x="1199890" y="2929971"/>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227F007B-C3F9-4D80-94D3-980BBF031E1C}"/>
                </a:ext>
              </a:extLst>
            </p:cNvPr>
            <p:cNvSpPr/>
            <p:nvPr/>
          </p:nvSpPr>
          <p:spPr>
            <a:xfrm>
              <a:off x="1501226" y="296548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FFFCBB8D-0BFC-4A3D-AE04-88D89D2A6E7D}"/>
                </a:ext>
              </a:extLst>
            </p:cNvPr>
            <p:cNvSpPr/>
            <p:nvPr/>
          </p:nvSpPr>
          <p:spPr>
            <a:xfrm>
              <a:off x="1258771" y="3272889"/>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FE714CE5-E514-412E-9EE5-A7D8A3BAF3D4}"/>
                </a:ext>
              </a:extLst>
            </p:cNvPr>
            <p:cNvSpPr/>
            <p:nvPr/>
          </p:nvSpPr>
          <p:spPr>
            <a:xfrm>
              <a:off x="1634144" y="3168101"/>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E87815E-65B7-4B31-9CC0-D88BAF8BD461}"/>
                </a:ext>
              </a:extLst>
            </p:cNvPr>
            <p:cNvSpPr/>
            <p:nvPr/>
          </p:nvSpPr>
          <p:spPr>
            <a:xfrm>
              <a:off x="1560970" y="336551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B930D06A-CBEA-4106-8AF9-721BB793D042}"/>
                </a:ext>
              </a:extLst>
            </p:cNvPr>
            <p:cNvSpPr/>
            <p:nvPr/>
          </p:nvSpPr>
          <p:spPr>
            <a:xfrm>
              <a:off x="2491608" y="2561100"/>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74E5B843-4FA5-4E38-8A17-96519BFFB14C}"/>
                </a:ext>
              </a:extLst>
            </p:cNvPr>
            <p:cNvSpPr/>
            <p:nvPr/>
          </p:nvSpPr>
          <p:spPr>
            <a:xfrm>
              <a:off x="2642926" y="2598332"/>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C5082E20-A6CA-4CE5-8377-C0626D5129A1}"/>
                </a:ext>
              </a:extLst>
            </p:cNvPr>
            <p:cNvSpPr/>
            <p:nvPr/>
          </p:nvSpPr>
          <p:spPr>
            <a:xfrm>
              <a:off x="2521808" y="280701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D323EF37-24BD-4040-984E-1419E67C8920}"/>
                </a:ext>
              </a:extLst>
            </p:cNvPr>
            <p:cNvSpPr/>
            <p:nvPr/>
          </p:nvSpPr>
          <p:spPr>
            <a:xfrm>
              <a:off x="2726596" y="2900534"/>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0545766F-490B-4968-9811-AF6D79DEDACA}"/>
                </a:ext>
              </a:extLst>
            </p:cNvPr>
            <p:cNvSpPr/>
            <p:nvPr/>
          </p:nvSpPr>
          <p:spPr>
            <a:xfrm>
              <a:off x="3499917" y="1818149"/>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2E5E981-3B31-48E0-8741-6D7C9729AC28}"/>
                </a:ext>
              </a:extLst>
            </p:cNvPr>
            <p:cNvSpPr/>
            <p:nvPr/>
          </p:nvSpPr>
          <p:spPr>
            <a:xfrm>
              <a:off x="3760383" y="194283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7D2871D-7FC4-4B09-B6C0-63713D588CC7}"/>
                </a:ext>
              </a:extLst>
            </p:cNvPr>
            <p:cNvSpPr/>
            <p:nvPr/>
          </p:nvSpPr>
          <p:spPr>
            <a:xfrm>
              <a:off x="3548234" y="2273617"/>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EFBCD419-6FE7-465C-9303-5F8713E5DC55}"/>
                </a:ext>
              </a:extLst>
            </p:cNvPr>
            <p:cNvSpPr/>
            <p:nvPr/>
          </p:nvSpPr>
          <p:spPr>
            <a:xfrm>
              <a:off x="3899968" y="2266688"/>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767FFFD-B1A3-4F04-B659-74F9A073B665}"/>
                </a:ext>
              </a:extLst>
            </p:cNvPr>
            <p:cNvSpPr/>
            <p:nvPr/>
          </p:nvSpPr>
          <p:spPr>
            <a:xfrm>
              <a:off x="3634609" y="3165059"/>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AF749982-EFE2-4556-A4CC-09C76C40702E}"/>
                </a:ext>
              </a:extLst>
            </p:cNvPr>
            <p:cNvSpPr/>
            <p:nvPr/>
          </p:nvSpPr>
          <p:spPr>
            <a:xfrm>
              <a:off x="3889728" y="3105320"/>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641044B-726E-4AD7-848B-C29D730ADDCA}"/>
                </a:ext>
              </a:extLst>
            </p:cNvPr>
            <p:cNvSpPr/>
            <p:nvPr/>
          </p:nvSpPr>
          <p:spPr>
            <a:xfrm>
              <a:off x="4013008" y="3341713"/>
              <a:ext cx="405766" cy="4057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47432E92-9C26-4FF5-A1CD-C69E5342643E}"/>
                </a:ext>
              </a:extLst>
            </p:cNvPr>
            <p:cNvSpPr/>
            <p:nvPr/>
          </p:nvSpPr>
          <p:spPr>
            <a:xfrm>
              <a:off x="2068484" y="2324105"/>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A9599C2D-6E3A-46FE-9AD2-EB710CF41222}"/>
                </a:ext>
              </a:extLst>
            </p:cNvPr>
            <p:cNvSpPr/>
            <p:nvPr/>
          </p:nvSpPr>
          <p:spPr>
            <a:xfrm>
              <a:off x="1971324" y="1946567"/>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5C3DE02C-CD89-49F0-9069-C7779F37EB63}"/>
                </a:ext>
              </a:extLst>
            </p:cNvPr>
            <p:cNvSpPr/>
            <p:nvPr/>
          </p:nvSpPr>
          <p:spPr>
            <a:xfrm>
              <a:off x="2171275" y="2948415"/>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2D4C05D1-D1E9-4578-8C90-FE9E8E268335}"/>
                </a:ext>
              </a:extLst>
            </p:cNvPr>
            <p:cNvSpPr/>
            <p:nvPr/>
          </p:nvSpPr>
          <p:spPr>
            <a:xfrm>
              <a:off x="2765039" y="1999389"/>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A7ABB74B-B756-4125-9E5B-B566CC26FEC8}"/>
                </a:ext>
              </a:extLst>
            </p:cNvPr>
            <p:cNvSpPr/>
            <p:nvPr/>
          </p:nvSpPr>
          <p:spPr>
            <a:xfrm>
              <a:off x="1453994" y="2828378"/>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DE3AE7DE-BD37-4BA8-A446-22423245C7A3}"/>
                </a:ext>
              </a:extLst>
            </p:cNvPr>
            <p:cNvSpPr/>
            <p:nvPr/>
          </p:nvSpPr>
          <p:spPr>
            <a:xfrm>
              <a:off x="3637508" y="3435932"/>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86C46C37-65A6-4D4C-8372-B4E784471C6A}"/>
                </a:ext>
              </a:extLst>
            </p:cNvPr>
            <p:cNvSpPr/>
            <p:nvPr/>
          </p:nvSpPr>
          <p:spPr>
            <a:xfrm>
              <a:off x="2931401" y="3467100"/>
              <a:ext cx="141319" cy="197421"/>
            </a:xfrm>
            <a:prstGeom prst="triangl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a:extLst>
                <a:ext uri="{FF2B5EF4-FFF2-40B4-BE49-F238E27FC236}">
                  <a16:creationId xmlns:a16="http://schemas.microsoft.com/office/drawing/2014/main" id="{2F9DBF30-755A-4975-85E2-0258C6E344CD}"/>
                </a:ext>
              </a:extLst>
            </p:cNvPr>
            <p:cNvCxnSpPr>
              <a:cxnSpLocks/>
            </p:cNvCxnSpPr>
            <p:nvPr/>
          </p:nvCxnSpPr>
          <p:spPr>
            <a:xfrm flipH="1">
              <a:off x="1196147" y="3128024"/>
              <a:ext cx="207769" cy="959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A01181DB-50A0-4FC2-BCBD-80C975DFC7B8}"/>
                    </a:ext>
                  </a:extLst>
                </p:cNvPr>
                <p:cNvSpPr txBox="1"/>
                <p:nvPr/>
              </p:nvSpPr>
              <p:spPr>
                <a:xfrm>
                  <a:off x="1247024" y="3035976"/>
                  <a:ext cx="34304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𝑟</m:t>
                        </m:r>
                      </m:oMath>
                    </m:oMathPara>
                  </a14:m>
                  <a:endParaRPr lang="zh-CN" altLang="en-US" sz="1600" dirty="0"/>
                </a:p>
              </p:txBody>
            </p:sp>
          </mc:Choice>
          <mc:Fallback xmlns="">
            <p:sp>
              <p:nvSpPr>
                <p:cNvPr id="69" name="文本框 68">
                  <a:extLst>
                    <a:ext uri="{FF2B5EF4-FFF2-40B4-BE49-F238E27FC236}">
                      <a16:creationId xmlns:a16="http://schemas.microsoft.com/office/drawing/2014/main" id="{A01181DB-50A0-4FC2-BCBD-80C975DFC7B8}"/>
                    </a:ext>
                  </a:extLst>
                </p:cNvPr>
                <p:cNvSpPr txBox="1">
                  <a:spLocks noRot="1" noChangeAspect="1" noMove="1" noResize="1" noEditPoints="1" noAdjustHandles="1" noChangeArrowheads="1" noChangeShapeType="1" noTextEdit="1"/>
                </p:cNvSpPr>
                <p:nvPr/>
              </p:nvSpPr>
              <p:spPr>
                <a:xfrm>
                  <a:off x="1247024" y="3035976"/>
                  <a:ext cx="343043" cy="338554"/>
                </a:xfrm>
                <a:prstGeom prst="rect">
                  <a:avLst/>
                </a:prstGeom>
                <a:blipFill>
                  <a:blip r:embed="rId3"/>
                  <a:stretch>
                    <a:fillRect/>
                  </a:stretch>
                </a:blipFill>
              </p:spPr>
              <p:txBody>
                <a:bodyPr/>
                <a:lstStyle/>
                <a:p>
                  <a:r>
                    <a:rPr lang="zh-CN" altLang="en-US">
                      <a:noFill/>
                    </a:rPr>
                    <a:t> </a:t>
                  </a:r>
                </a:p>
              </p:txBody>
            </p:sp>
          </mc:Fallback>
        </mc:AlternateContent>
        <p:sp>
          <p:nvSpPr>
            <p:cNvPr id="73" name="椭圆 72">
              <a:extLst>
                <a:ext uri="{FF2B5EF4-FFF2-40B4-BE49-F238E27FC236}">
                  <a16:creationId xmlns:a16="http://schemas.microsoft.com/office/drawing/2014/main" id="{B5CCD3F1-542C-4405-B65B-531C043E547F}"/>
                </a:ext>
              </a:extLst>
            </p:cNvPr>
            <p:cNvSpPr/>
            <p:nvPr/>
          </p:nvSpPr>
          <p:spPr>
            <a:xfrm>
              <a:off x="1276220" y="3203780"/>
              <a:ext cx="56971" cy="5697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a:extLst>
                <a:ext uri="{FF2B5EF4-FFF2-40B4-BE49-F238E27FC236}">
                  <a16:creationId xmlns:a16="http://schemas.microsoft.com/office/drawing/2014/main" id="{812C68E9-3D4E-47F6-8D16-FF4E7790195B}"/>
                </a:ext>
              </a:extLst>
            </p:cNvPr>
            <p:cNvCxnSpPr>
              <a:cxnSpLocks/>
              <a:stCxn id="69" idx="2"/>
              <a:endCxn id="69" idx="2"/>
            </p:cNvCxnSpPr>
            <p:nvPr/>
          </p:nvCxnSpPr>
          <p:spPr>
            <a:xfrm>
              <a:off x="1418546" y="337453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3911A761-4688-4C06-8A69-7C6E8AC561FD}"/>
                </a:ext>
              </a:extLst>
            </p:cNvPr>
            <p:cNvCxnSpPr>
              <a:cxnSpLocks/>
            </p:cNvCxnSpPr>
            <p:nvPr/>
          </p:nvCxnSpPr>
          <p:spPr>
            <a:xfrm flipH="1">
              <a:off x="1307363" y="3131840"/>
              <a:ext cx="94472" cy="10053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4581A940-AA0F-4744-9A56-5B9C1852AD5D}"/>
                    </a:ext>
                  </a:extLst>
                </p:cNvPr>
                <p:cNvSpPr txBox="1"/>
                <p:nvPr/>
              </p:nvSpPr>
              <p:spPr>
                <a:xfrm>
                  <a:off x="1143173" y="2884350"/>
                  <a:ext cx="4292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𝑟</m:t>
                            </m:r>
                          </m:e>
                          <m:sup>
                            <m:r>
                              <a:rPr lang="en-US" altLang="zh-CN" sz="1600" b="0" i="1" smtClean="0">
                                <a:latin typeface="Cambria Math" panose="02040503050406030204" pitchFamily="18" charset="0"/>
                              </a:rPr>
                              <m:t>∗</m:t>
                            </m:r>
                          </m:sup>
                        </m:sSup>
                      </m:oMath>
                    </m:oMathPara>
                  </a14:m>
                  <a:endParaRPr lang="zh-CN" altLang="en-US" sz="1600" dirty="0"/>
                </a:p>
              </p:txBody>
            </p:sp>
          </mc:Choice>
          <mc:Fallback xmlns="">
            <p:sp>
              <p:nvSpPr>
                <p:cNvPr id="86" name="文本框 85">
                  <a:extLst>
                    <a:ext uri="{FF2B5EF4-FFF2-40B4-BE49-F238E27FC236}">
                      <a16:creationId xmlns:a16="http://schemas.microsoft.com/office/drawing/2014/main" id="{4581A940-AA0F-4744-9A56-5B9C1852AD5D}"/>
                    </a:ext>
                  </a:extLst>
                </p:cNvPr>
                <p:cNvSpPr txBox="1">
                  <a:spLocks noRot="1" noChangeAspect="1" noMove="1" noResize="1" noEditPoints="1" noAdjustHandles="1" noChangeArrowheads="1" noChangeShapeType="1" noTextEdit="1"/>
                </p:cNvSpPr>
                <p:nvPr/>
              </p:nvSpPr>
              <p:spPr>
                <a:xfrm>
                  <a:off x="1143173" y="2884350"/>
                  <a:ext cx="429220" cy="338554"/>
                </a:xfrm>
                <a:prstGeom prst="rect">
                  <a:avLst/>
                </a:prstGeom>
                <a:blipFill>
                  <a:blip r:embed="rId4"/>
                  <a:stretch>
                    <a:fillRect/>
                  </a:stretch>
                </a:blipFill>
              </p:spPr>
              <p:txBody>
                <a:bodyPr/>
                <a:lstStyle/>
                <a:p>
                  <a:r>
                    <a:rPr lang="zh-CN" altLang="en-US">
                      <a:noFill/>
                    </a:rPr>
                    <a:t> </a:t>
                  </a:r>
                </a:p>
              </p:txBody>
            </p:sp>
          </mc:Fallback>
        </mc:AlternateContent>
      </p:grpSp>
      <p:grpSp>
        <p:nvGrpSpPr>
          <p:cNvPr id="109" name="组合 108">
            <a:extLst>
              <a:ext uri="{FF2B5EF4-FFF2-40B4-BE49-F238E27FC236}">
                <a16:creationId xmlns:a16="http://schemas.microsoft.com/office/drawing/2014/main" id="{3BE2E56B-456B-4D47-9F1F-172E5D86188A}"/>
              </a:ext>
            </a:extLst>
          </p:cNvPr>
          <p:cNvGrpSpPr/>
          <p:nvPr/>
        </p:nvGrpSpPr>
        <p:grpSpPr>
          <a:xfrm>
            <a:off x="846680" y="5176756"/>
            <a:ext cx="3545971" cy="1118910"/>
            <a:chOff x="6909209" y="1526328"/>
            <a:chExt cx="3545971" cy="1118910"/>
          </a:xfrm>
        </p:grpSpPr>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9FF7D3EF-C1D7-47A3-AF44-E0AC7BAA3022}"/>
                    </a:ext>
                  </a:extLst>
                </p:cNvPr>
                <p:cNvSpPr txBox="1"/>
                <p:nvPr/>
              </p:nvSpPr>
              <p:spPr>
                <a:xfrm>
                  <a:off x="7453923" y="1526328"/>
                  <a:ext cx="2342757" cy="7674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𝑜</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𝐵</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e>
                        </m:nary>
                      </m:oMath>
                    </m:oMathPara>
                  </a14:m>
                  <a:endParaRPr lang="zh-CN" altLang="en-US" dirty="0"/>
                </a:p>
              </p:txBody>
            </p:sp>
          </mc:Choice>
          <mc:Fallback xmlns="">
            <p:sp>
              <p:nvSpPr>
                <p:cNvPr id="93" name="文本框 92">
                  <a:extLst>
                    <a:ext uri="{FF2B5EF4-FFF2-40B4-BE49-F238E27FC236}">
                      <a16:creationId xmlns:a16="http://schemas.microsoft.com/office/drawing/2014/main" id="{9FF7D3EF-C1D7-47A3-AF44-E0AC7BAA3022}"/>
                    </a:ext>
                  </a:extLst>
                </p:cNvPr>
                <p:cNvSpPr txBox="1">
                  <a:spLocks noRot="1" noChangeAspect="1" noMove="1" noResize="1" noEditPoints="1" noAdjustHandles="1" noChangeArrowheads="1" noChangeShapeType="1" noTextEdit="1"/>
                </p:cNvSpPr>
                <p:nvPr/>
              </p:nvSpPr>
              <p:spPr>
                <a:xfrm>
                  <a:off x="7453923" y="1526328"/>
                  <a:ext cx="2342757" cy="7674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1CB25BD1-1851-4741-8CF6-D2952ABE5244}"/>
                    </a:ext>
                  </a:extLst>
                </p:cNvPr>
                <p:cNvSpPr txBox="1"/>
                <p:nvPr/>
              </p:nvSpPr>
              <p:spPr>
                <a:xfrm>
                  <a:off x="6909209" y="2253977"/>
                  <a:ext cx="3545971"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&lt;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𝑂</m:t>
                        </m:r>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𝑦</m:t>
                            </m:r>
                          </m:sub>
                        </m:sSub>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e>
                        </m:d>
                        <m:r>
                          <a:rPr lang="en-US" altLang="zh-CN" b="0" i="1" smtClean="0">
                            <a:latin typeface="Cambria Math" panose="02040503050406030204" pitchFamily="18" charset="0"/>
                            <a:ea typeface="Cambria Math" panose="02040503050406030204" pitchFamily="18" charset="0"/>
                          </a:rPr>
                          <m:t>&gt;0</m:t>
                        </m:r>
                      </m:oMath>
                    </m:oMathPara>
                  </a14:m>
                  <a:endParaRPr lang="zh-CN" altLang="en-US" dirty="0"/>
                </a:p>
              </p:txBody>
            </p:sp>
          </mc:Choice>
          <mc:Fallback xmlns="">
            <p:sp>
              <p:nvSpPr>
                <p:cNvPr id="94" name="文本框 93">
                  <a:extLst>
                    <a:ext uri="{FF2B5EF4-FFF2-40B4-BE49-F238E27FC236}">
                      <a16:creationId xmlns:a16="http://schemas.microsoft.com/office/drawing/2014/main" id="{1CB25BD1-1851-4741-8CF6-D2952ABE5244}"/>
                    </a:ext>
                  </a:extLst>
                </p:cNvPr>
                <p:cNvSpPr txBox="1">
                  <a:spLocks noRot="1" noChangeAspect="1" noMove="1" noResize="1" noEditPoints="1" noAdjustHandles="1" noChangeArrowheads="1" noChangeShapeType="1" noTextEdit="1"/>
                </p:cNvSpPr>
                <p:nvPr/>
              </p:nvSpPr>
              <p:spPr>
                <a:xfrm>
                  <a:off x="6909209" y="2253977"/>
                  <a:ext cx="3545971" cy="391261"/>
                </a:xfrm>
                <a:prstGeom prst="rect">
                  <a:avLst/>
                </a:prstGeom>
                <a:blipFill>
                  <a:blip r:embed="rId6"/>
                  <a:stretch>
                    <a:fillRect b="-781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63E8107B-F264-425F-95C2-94972DBA9D59}"/>
                  </a:ext>
                </a:extLst>
              </p:cNvPr>
              <p:cNvSpPr txBox="1"/>
              <p:nvPr/>
            </p:nvSpPr>
            <p:spPr>
              <a:xfrm>
                <a:off x="6461016" y="1746910"/>
                <a:ext cx="4320542" cy="4514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r>
                            <a:rPr lang="en-US" altLang="zh-CN" b="0" i="1" smtClean="0">
                              <a:latin typeface="Cambria Math" panose="02040503050406030204" pitchFamily="18" charset="0"/>
                            </a:rPr>
                            <m:t>𝐴𝑏𝑎𝑡𝑖𝑛𝑔</m:t>
                          </m:r>
                          <m:r>
                            <a:rPr lang="en-US" altLang="zh-CN" b="0" i="1" smtClean="0">
                              <a:latin typeface="Cambria Math" panose="02040503050406030204" pitchFamily="18" charset="0"/>
                            </a:rPr>
                            <m:t> </m:t>
                          </m:r>
                          <m:r>
                            <a:rPr lang="en-US" altLang="zh-CN" b="0" i="1" smtClean="0">
                              <a:latin typeface="Cambria Math" panose="02040503050406030204" pitchFamily="18" charset="0"/>
                            </a:rPr>
                            <m:t>𝐵𝑜𝑢𝑛𝑑</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       </m:t>
                          </m:r>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lim>
                          </m:limLow>
                        </m:fName>
                        <m:e>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m:t>
                                  </m:r>
                                </m:sup>
                              </m:sSup>
                            </m:e>
                          </m:d>
                          <m:r>
                            <a:rPr lang="en-US" altLang="zh-CN" b="0" i="1" smtClean="0">
                              <a:latin typeface="Cambria Math" panose="02040503050406030204" pitchFamily="18" charset="0"/>
                            </a:rPr>
                            <m:t>=0</m:t>
                          </m:r>
                        </m:e>
                      </m:func>
                    </m:oMath>
                  </m:oMathPara>
                </a14:m>
                <a:endParaRPr lang="zh-CN" altLang="en-US" dirty="0"/>
              </a:p>
            </p:txBody>
          </p:sp>
        </mc:Choice>
        <mc:Fallback xmlns="">
          <p:sp>
            <p:nvSpPr>
              <p:cNvPr id="96" name="文本框 95">
                <a:extLst>
                  <a:ext uri="{FF2B5EF4-FFF2-40B4-BE49-F238E27FC236}">
                    <a16:creationId xmlns:a16="http://schemas.microsoft.com/office/drawing/2014/main" id="{63E8107B-F264-425F-95C2-94972DBA9D59}"/>
                  </a:ext>
                </a:extLst>
              </p:cNvPr>
              <p:cNvSpPr txBox="1">
                <a:spLocks noRot="1" noChangeAspect="1" noMove="1" noResize="1" noEditPoints="1" noAdjustHandles="1" noChangeArrowheads="1" noChangeShapeType="1" noTextEdit="1"/>
              </p:cNvSpPr>
              <p:nvPr/>
            </p:nvSpPr>
            <p:spPr>
              <a:xfrm>
                <a:off x="6461016" y="1746910"/>
                <a:ext cx="4320542" cy="451470"/>
              </a:xfrm>
              <a:prstGeom prst="rect">
                <a:avLst/>
              </a:prstGeom>
              <a:blipFill>
                <a:blip r:embed="rId7"/>
                <a:stretch>
                  <a:fillRect/>
                </a:stretch>
              </a:blipFill>
            </p:spPr>
            <p:txBody>
              <a:bodyPr/>
              <a:lstStyle/>
              <a:p>
                <a:r>
                  <a:rPr lang="zh-CN" altLang="en-US">
                    <a:noFill/>
                  </a:rPr>
                  <a:t> </a:t>
                </a:r>
              </a:p>
            </p:txBody>
          </p:sp>
        </mc:Fallback>
      </mc:AlternateContent>
      <p:grpSp>
        <p:nvGrpSpPr>
          <p:cNvPr id="105" name="组合 104">
            <a:extLst>
              <a:ext uri="{FF2B5EF4-FFF2-40B4-BE49-F238E27FC236}">
                <a16:creationId xmlns:a16="http://schemas.microsoft.com/office/drawing/2014/main" id="{7664E146-B533-4C25-92F7-6934E61206D9}"/>
              </a:ext>
            </a:extLst>
          </p:cNvPr>
          <p:cNvGrpSpPr/>
          <p:nvPr/>
        </p:nvGrpSpPr>
        <p:grpSpPr>
          <a:xfrm>
            <a:off x="6148712" y="2301001"/>
            <a:ext cx="4958089" cy="376599"/>
            <a:chOff x="6135526" y="3052401"/>
            <a:chExt cx="4958089" cy="376599"/>
          </a:xfrm>
        </p:grpSpPr>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63150D50-1B04-4414-B439-9F38B89B7DF0}"/>
                    </a:ext>
                  </a:extLst>
                </p:cNvPr>
                <p:cNvSpPr txBox="1"/>
                <p:nvPr/>
              </p:nvSpPr>
              <p:spPr>
                <a:xfrm>
                  <a:off x="6135526" y="3052401"/>
                  <a:ext cx="49580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 </m:t>
                            </m:r>
                          </m:sup>
                        </m:sSup>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d>
                          <m:dPr>
                            <m:ctrlPr>
                              <a:rPr lang="en-US" altLang="zh-CN" b="0" i="1" smtClean="0">
                                <a:latin typeface="Cambria Math" panose="02040503050406030204" pitchFamily="18" charset="0"/>
                                <a:ea typeface="Cambria Math" panose="02040503050406030204" pitchFamily="18" charset="0"/>
                              </a:rPr>
                            </m:ctrlPr>
                          </m:d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e>
                            </m:d>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𝑎𝑏𝑎𝑡𝑖𝑛𝑔</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7" name="文本框 96">
                  <a:extLst>
                    <a:ext uri="{FF2B5EF4-FFF2-40B4-BE49-F238E27FC236}">
                      <a16:creationId xmlns:a16="http://schemas.microsoft.com/office/drawing/2014/main" id="{63150D50-1B04-4414-B439-9F38B89B7DF0}"/>
                    </a:ext>
                  </a:extLst>
                </p:cNvPr>
                <p:cNvSpPr txBox="1">
                  <a:spLocks noRot="1" noChangeAspect="1" noMove="1" noResize="1" noEditPoints="1" noAdjustHandles="1" noChangeArrowheads="1" noChangeShapeType="1" noTextEdit="1"/>
                </p:cNvSpPr>
                <p:nvPr/>
              </p:nvSpPr>
              <p:spPr>
                <a:xfrm>
                  <a:off x="6135526" y="3052401"/>
                  <a:ext cx="4958089" cy="369332"/>
                </a:xfrm>
                <a:prstGeom prst="rect">
                  <a:avLst/>
                </a:prstGeom>
                <a:blipFill>
                  <a:blip r:embed="rId8"/>
                  <a:stretch>
                    <a:fillRect b="-13115"/>
                  </a:stretch>
                </a:blipFill>
              </p:spPr>
              <p:txBody>
                <a:bodyPr/>
                <a:lstStyle/>
                <a:p>
                  <a:r>
                    <a:rPr lang="zh-CN" altLang="en-US">
                      <a:noFill/>
                    </a:rPr>
                    <a:t> </a:t>
                  </a:r>
                </a:p>
              </p:txBody>
            </p:sp>
          </mc:Fallback>
        </mc:AlternateContent>
        <p:sp>
          <p:nvSpPr>
            <p:cNvPr id="98" name="椭圆 97">
              <a:extLst>
                <a:ext uri="{FF2B5EF4-FFF2-40B4-BE49-F238E27FC236}">
                  <a16:creationId xmlns:a16="http://schemas.microsoft.com/office/drawing/2014/main" id="{E0B621D1-1919-4197-8F6F-4C8C9DE10668}"/>
                </a:ext>
              </a:extLst>
            </p:cNvPr>
            <p:cNvSpPr/>
            <p:nvPr/>
          </p:nvSpPr>
          <p:spPr>
            <a:xfrm>
              <a:off x="7063577" y="3059668"/>
              <a:ext cx="559777"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9F76A6D5-0D3F-40B2-A0D5-C4A11E5E4B44}"/>
                </a:ext>
              </a:extLst>
            </p:cNvPr>
            <p:cNvSpPr/>
            <p:nvPr/>
          </p:nvSpPr>
          <p:spPr>
            <a:xfrm>
              <a:off x="9390303" y="3059668"/>
              <a:ext cx="559777"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5613428D-46D4-4CAE-9DCE-DBD42246A70B}"/>
                  </a:ext>
                </a:extLst>
              </p:cNvPr>
              <p:cNvSpPr txBox="1"/>
              <p:nvPr/>
            </p:nvSpPr>
            <p:spPr>
              <a:xfrm>
                <a:off x="6587537" y="2833107"/>
                <a:ext cx="4042004" cy="407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𝑅𝐵𝐹</m:t>
                      </m:r>
                      <m:r>
                        <a:rPr lang="en-US" altLang="zh-CN" b="0" i="1" smtClean="0">
                          <a:latin typeface="Cambria Math" panose="02040503050406030204" pitchFamily="18" charset="0"/>
                        </a:rPr>
                        <m:t> </m:t>
                      </m:r>
                      <m:r>
                        <a:rPr lang="en-US" altLang="zh-CN" b="0" i="1" smtClean="0">
                          <a:latin typeface="Cambria Math" panose="02040503050406030204" pitchFamily="18" charset="0"/>
                        </a:rPr>
                        <m:t>𝐾𝑒𝑟𝑛𝑒𝑙</m:t>
                      </m:r>
                      <m:r>
                        <a:rPr lang="en-US" altLang="zh-CN" b="0" i="1" smtClean="0">
                          <a:latin typeface="Cambria Math" panose="02040503050406030204" pitchFamily="18" charset="0"/>
                        </a:rPr>
                        <m:t>:      </m:t>
                      </m:r>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𝑚</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up>
                      </m:sSup>
                    </m:oMath>
                  </m:oMathPara>
                </a14:m>
                <a:endParaRPr lang="zh-CN" altLang="en-US" dirty="0"/>
              </a:p>
            </p:txBody>
          </p:sp>
        </mc:Choice>
        <mc:Fallback xmlns="">
          <p:sp>
            <p:nvSpPr>
              <p:cNvPr id="101" name="文本框 100">
                <a:extLst>
                  <a:ext uri="{FF2B5EF4-FFF2-40B4-BE49-F238E27FC236}">
                    <a16:creationId xmlns:a16="http://schemas.microsoft.com/office/drawing/2014/main" id="{5613428D-46D4-4CAE-9DCE-DBD42246A70B}"/>
                  </a:ext>
                </a:extLst>
              </p:cNvPr>
              <p:cNvSpPr txBox="1">
                <a:spLocks noRot="1" noChangeAspect="1" noMove="1" noResize="1" noEditPoints="1" noAdjustHandles="1" noChangeArrowheads="1" noChangeShapeType="1" noTextEdit="1"/>
              </p:cNvSpPr>
              <p:nvPr/>
            </p:nvSpPr>
            <p:spPr>
              <a:xfrm>
                <a:off x="6587537" y="2833107"/>
                <a:ext cx="4042004" cy="407163"/>
              </a:xfrm>
              <a:prstGeom prst="rect">
                <a:avLst/>
              </a:prstGeom>
              <a:blipFill>
                <a:blip r:embed="rId9"/>
                <a:stretch>
                  <a:fillRect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802483EE-A7C5-457B-BB98-FEB8899B5F0D}"/>
                  </a:ext>
                </a:extLst>
              </p:cNvPr>
              <p:cNvSpPr txBox="1"/>
              <p:nvPr/>
            </p:nvSpPr>
            <p:spPr>
              <a:xfrm>
                <a:off x="6751536" y="4334950"/>
                <a:ext cx="4009559" cy="411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𝐾</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i="1">
                              <a:latin typeface="Cambria Math" panose="02040503050406030204" pitchFamily="18" charset="0"/>
                            </a:rPr>
                            <m:t>…</m:t>
                          </m:r>
                          <m:r>
                            <a:rPr lang="en-US" altLang="zh-CN" i="1">
                              <a:latin typeface="Cambria Math" panose="02040503050406030204" pitchFamily="18" charset="0"/>
                            </a:rPr>
                            <m:t>𝐾</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𝑚</m:t>
                                  </m:r>
                                </m:sub>
                              </m:sSub>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102" name="文本框 101">
                <a:extLst>
                  <a:ext uri="{FF2B5EF4-FFF2-40B4-BE49-F238E27FC236}">
                    <a16:creationId xmlns:a16="http://schemas.microsoft.com/office/drawing/2014/main" id="{802483EE-A7C5-457B-BB98-FEB8899B5F0D}"/>
                  </a:ext>
                </a:extLst>
              </p:cNvPr>
              <p:cNvSpPr txBox="1">
                <a:spLocks noRot="1" noChangeAspect="1" noMove="1" noResize="1" noEditPoints="1" noAdjustHandles="1" noChangeArrowheads="1" noChangeShapeType="1" noTextEdit="1"/>
              </p:cNvSpPr>
              <p:nvPr/>
            </p:nvSpPr>
            <p:spPr>
              <a:xfrm>
                <a:off x="6751536" y="4334950"/>
                <a:ext cx="4009559" cy="411331"/>
              </a:xfrm>
              <a:prstGeom prst="rect">
                <a:avLst/>
              </a:prstGeom>
              <a:blipFill>
                <a:blip r:embed="rId10"/>
                <a:stretch>
                  <a:fillRect b="-8824"/>
                </a:stretch>
              </a:blipFill>
            </p:spPr>
            <p:txBody>
              <a:bodyPr/>
              <a:lstStyle/>
              <a:p>
                <a:r>
                  <a:rPr lang="zh-CN" altLang="en-US">
                    <a:noFill/>
                  </a:rPr>
                  <a:t> </a:t>
                </a:r>
              </a:p>
            </p:txBody>
          </p:sp>
        </mc:Fallback>
      </mc:AlternateContent>
      <p:sp>
        <p:nvSpPr>
          <p:cNvPr id="104" name="文本框 103">
            <a:extLst>
              <a:ext uri="{FF2B5EF4-FFF2-40B4-BE49-F238E27FC236}">
                <a16:creationId xmlns:a16="http://schemas.microsoft.com/office/drawing/2014/main" id="{3A2D354A-276B-41D6-97E2-6FEF4B5D59C3}"/>
              </a:ext>
            </a:extLst>
          </p:cNvPr>
          <p:cNvSpPr txBox="1"/>
          <p:nvPr/>
        </p:nvSpPr>
        <p:spPr>
          <a:xfrm>
            <a:off x="362554" y="6284501"/>
            <a:ext cx="10982766" cy="276999"/>
          </a:xfrm>
          <a:prstGeom prst="rect">
            <a:avLst/>
          </a:prstGeom>
          <a:noFill/>
        </p:spPr>
        <p:txBody>
          <a:bodyPr wrap="square">
            <a:spAutoFit/>
          </a:bodyPr>
          <a:lstStyle/>
          <a:p>
            <a:r>
              <a:rPr lang="en-US" altLang="zh-CN" sz="1200" b="0" i="0" dirty="0">
                <a:solidFill>
                  <a:srgbClr val="222222"/>
                </a:solidFill>
                <a:effectLst/>
                <a:latin typeface="Times New Roman" panose="02020603050405020304" pitchFamily="18" charset="0"/>
                <a:cs typeface="Times New Roman" panose="02020603050405020304" pitchFamily="18" charset="0"/>
              </a:rPr>
              <a:t>[1]</a:t>
            </a:r>
            <a:r>
              <a:rPr lang="en-US" altLang="zh-CN" sz="1200" b="0" i="0" dirty="0" err="1">
                <a:solidFill>
                  <a:srgbClr val="222222"/>
                </a:solidFill>
                <a:effectLst/>
                <a:latin typeface="Times New Roman" panose="02020603050405020304" pitchFamily="18" charset="0"/>
                <a:cs typeface="Times New Roman" panose="02020603050405020304" pitchFamily="18" charset="0"/>
              </a:rPr>
              <a:t>Scheirer</a:t>
            </a:r>
            <a:r>
              <a:rPr lang="en-US" altLang="zh-CN" sz="1200" b="0" i="0" dirty="0">
                <a:solidFill>
                  <a:srgbClr val="222222"/>
                </a:solidFill>
                <a:effectLst/>
                <a:latin typeface="Times New Roman" panose="02020603050405020304" pitchFamily="18" charset="0"/>
                <a:cs typeface="Times New Roman" panose="02020603050405020304" pitchFamily="18" charset="0"/>
              </a:rPr>
              <a:t> W J, Jain L P, Boult T E. Probability models for open set recognition[J]. IEEE transactions on pattern analysis and machine intelligence, 2014, 36(11): 2317-2324.</a:t>
            </a:r>
            <a:endParaRPr lang="zh-CN" altLang="en-US" sz="1200" dirty="0">
              <a:latin typeface="Times New Roman" panose="02020603050405020304" pitchFamily="18" charset="0"/>
              <a:cs typeface="Times New Roman" panose="02020603050405020304" pitchFamily="18" charset="0"/>
            </a:endParaRPr>
          </a:p>
        </p:txBody>
      </p:sp>
      <p:sp>
        <p:nvSpPr>
          <p:cNvPr id="112" name="文本框 111">
            <a:extLst>
              <a:ext uri="{FF2B5EF4-FFF2-40B4-BE49-F238E27FC236}">
                <a16:creationId xmlns:a16="http://schemas.microsoft.com/office/drawing/2014/main" id="{F68818FC-B67C-4DDA-8CC8-E29217C1F876}"/>
              </a:ext>
            </a:extLst>
          </p:cNvPr>
          <p:cNvSpPr txBox="1"/>
          <p:nvPr/>
        </p:nvSpPr>
        <p:spPr>
          <a:xfrm>
            <a:off x="242593" y="1091349"/>
            <a:ext cx="6775450" cy="400110"/>
          </a:xfrm>
          <a:prstGeom prst="rect">
            <a:avLst/>
          </a:prstGeom>
          <a:noFill/>
        </p:spPr>
        <p:txBody>
          <a:bodyPr wrap="square">
            <a:spAutoFit/>
          </a:bodyPr>
          <a:lstStyle/>
          <a:p>
            <a:pPr marL="342900" indent="-342900">
              <a:buFont typeface="Wingdings" panose="05000000000000000000" pitchFamily="2" charset="2"/>
              <a:buChar char="n"/>
            </a:pPr>
            <a:r>
              <a:rPr lang="en-US" altLang="zh-CN" sz="2000" b="1" dirty="0">
                <a:solidFill>
                  <a:srgbClr val="203864"/>
                </a:solidFill>
                <a:latin typeface="Times New Roman" panose="02020603050405020304" pitchFamily="18" charset="0"/>
                <a:cs typeface="Times New Roman" panose="02020603050405020304" pitchFamily="18" charset="0"/>
              </a:rPr>
              <a:t>compact abating probability[1] (CAP</a:t>
            </a:r>
            <a:r>
              <a:rPr lang="en-US" altLang="zh-CN" b="1" dirty="0">
                <a:solidFill>
                  <a:srgbClr val="203864"/>
                </a:solidFill>
              </a:rPr>
              <a:t>,</a:t>
            </a:r>
            <a:r>
              <a:rPr lang="zh-CN" altLang="en-US" sz="2000" b="1" dirty="0">
                <a:solidFill>
                  <a:srgbClr val="203864"/>
                </a:solidFill>
                <a:latin typeface="微软雅黑" panose="020B0503020204020204" pitchFamily="34" charset="-122"/>
                <a:ea typeface="微软雅黑" panose="020B0503020204020204" pitchFamily="34" charset="-122"/>
              </a:rPr>
              <a:t>紧凑衰减概率</a:t>
            </a:r>
            <a:r>
              <a:rPr lang="en-US" altLang="zh-CN" sz="2000" b="1" dirty="0">
                <a:solidFill>
                  <a:srgbClr val="203864"/>
                </a:solidFill>
                <a:latin typeface="Times New Roman" panose="02020603050405020304" pitchFamily="18" charset="0"/>
                <a:cs typeface="Times New Roman" panose="02020603050405020304" pitchFamily="18" charset="0"/>
              </a:rPr>
              <a:t>)</a:t>
            </a:r>
            <a:r>
              <a:rPr lang="zh-CN" altLang="en-US" dirty="0"/>
              <a:t>：</a:t>
            </a:r>
          </a:p>
        </p:txBody>
      </p:sp>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37BE0D33-F03C-4C79-B35C-740EC1F6A1CC}"/>
                  </a:ext>
                </a:extLst>
              </p:cNvPr>
              <p:cNvSpPr txBox="1"/>
              <p:nvPr/>
            </p:nvSpPr>
            <p:spPr>
              <a:xfrm>
                <a:off x="5573786" y="3857355"/>
                <a:ext cx="2755563"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𝑚</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𝑘𝑛𝑜𝑤𝑛</m:t>
                    </m:r>
                    <m:r>
                      <a:rPr lang="en-US" altLang="zh-CN" b="0" i="1"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113" name="文本框 112">
                <a:extLst>
                  <a:ext uri="{FF2B5EF4-FFF2-40B4-BE49-F238E27FC236}">
                    <a16:creationId xmlns:a16="http://schemas.microsoft.com/office/drawing/2014/main" id="{37BE0D33-F03C-4C79-B35C-740EC1F6A1CC}"/>
                  </a:ext>
                </a:extLst>
              </p:cNvPr>
              <p:cNvSpPr txBox="1">
                <a:spLocks noRot="1" noChangeAspect="1" noMove="1" noResize="1" noEditPoints="1" noAdjustHandles="1" noChangeArrowheads="1" noChangeShapeType="1" noTextEdit="1"/>
              </p:cNvSpPr>
              <p:nvPr/>
            </p:nvSpPr>
            <p:spPr>
              <a:xfrm>
                <a:off x="5573786" y="3857355"/>
                <a:ext cx="2755563" cy="369332"/>
              </a:xfrm>
              <a:prstGeom prst="rect">
                <a:avLst/>
              </a:prstGeom>
              <a:blipFill>
                <a:blip r:embed="rId11"/>
                <a:stretch>
                  <a:fillRect l="-664"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B827EE0F-DEB7-45AC-AD3E-797E1288F1E1}"/>
                  </a:ext>
                </a:extLst>
              </p:cNvPr>
              <p:cNvSpPr txBox="1"/>
              <p:nvPr/>
            </p:nvSpPr>
            <p:spPr>
              <a:xfrm>
                <a:off x="5220814" y="3342586"/>
                <a:ext cx="67754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0&lt;</m:t>
                      </m:r>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d>
                        <m:dPr>
                          <m:ctrlPr>
                            <a:rPr lang="en-US" altLang="zh-CN" i="1">
                              <a:latin typeface="Cambria Math" panose="02040503050406030204" pitchFamily="18" charset="0"/>
                              <a:ea typeface="Cambria Math" panose="02040503050406030204" pitchFamily="18" charset="0"/>
                            </a:rPr>
                          </m:ctrlPr>
                        </m:d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e>
                          </m:d>
                        </m:e>
                      </m:d>
                    </m:oMath>
                  </m:oMathPara>
                </a14:m>
                <a:endParaRPr lang="zh-CN" altLang="en-US" dirty="0"/>
              </a:p>
            </p:txBody>
          </p:sp>
        </mc:Choice>
        <mc:Fallback xmlns="">
          <p:sp>
            <p:nvSpPr>
              <p:cNvPr id="115" name="文本框 114">
                <a:extLst>
                  <a:ext uri="{FF2B5EF4-FFF2-40B4-BE49-F238E27FC236}">
                    <a16:creationId xmlns:a16="http://schemas.microsoft.com/office/drawing/2014/main" id="{B827EE0F-DEB7-45AC-AD3E-797E1288F1E1}"/>
                  </a:ext>
                </a:extLst>
              </p:cNvPr>
              <p:cNvSpPr txBox="1">
                <a:spLocks noRot="1" noChangeAspect="1" noMove="1" noResize="1" noEditPoints="1" noAdjustHandles="1" noChangeArrowheads="1" noChangeShapeType="1" noTextEdit="1"/>
              </p:cNvSpPr>
              <p:nvPr/>
            </p:nvSpPr>
            <p:spPr>
              <a:xfrm>
                <a:off x="5220814" y="3342586"/>
                <a:ext cx="6775450" cy="369332"/>
              </a:xfrm>
              <a:prstGeom prst="rect">
                <a:avLst/>
              </a:prstGeom>
              <a:blipFill>
                <a:blip r:embed="rId12"/>
                <a:stretch>
                  <a:fillRect/>
                </a:stretch>
              </a:blipFill>
            </p:spPr>
            <p:txBody>
              <a:bodyPr/>
              <a:lstStyle/>
              <a:p>
                <a:r>
                  <a:rPr lang="zh-CN" altLang="en-US">
                    <a:noFill/>
                  </a:rPr>
                  <a:t> </a:t>
                </a:r>
              </a:p>
            </p:txBody>
          </p:sp>
        </mc:Fallback>
      </mc:AlternateContent>
      <p:grpSp>
        <p:nvGrpSpPr>
          <p:cNvPr id="120" name="组合 119">
            <a:extLst>
              <a:ext uri="{FF2B5EF4-FFF2-40B4-BE49-F238E27FC236}">
                <a16:creationId xmlns:a16="http://schemas.microsoft.com/office/drawing/2014/main" id="{D860B157-9E42-4B66-B60B-3CF475016273}"/>
              </a:ext>
            </a:extLst>
          </p:cNvPr>
          <p:cNvGrpSpPr/>
          <p:nvPr/>
        </p:nvGrpSpPr>
        <p:grpSpPr>
          <a:xfrm>
            <a:off x="6523215" y="4872369"/>
            <a:ext cx="4466199" cy="496944"/>
            <a:chOff x="6543678" y="4545796"/>
            <a:chExt cx="4466199" cy="496944"/>
          </a:xfrm>
        </p:grpSpPr>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6B40AF3B-CD5E-41BE-94DB-26C36E6A2330}"/>
                    </a:ext>
                  </a:extLst>
                </p:cNvPr>
                <p:cNvSpPr txBox="1"/>
                <p:nvPr/>
              </p:nvSpPr>
              <p:spPr>
                <a:xfrm>
                  <a:off x="6543678" y="4577608"/>
                  <a:ext cx="4466199"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0&lt;</m:t>
                        </m:r>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𝑚</m:t>
                                    </m:r>
                                  </m:sub>
                                </m:sSub>
                              </m:e>
                            </m:d>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d>
                          <m:dPr>
                            <m:ctrlPr>
                              <a:rPr lang="en-US" altLang="zh-CN" i="1">
                                <a:latin typeface="Cambria Math" panose="02040503050406030204" pitchFamily="18" charset="0"/>
                                <a:ea typeface="Cambria Math" panose="02040503050406030204" pitchFamily="18" charset="0"/>
                              </a:rPr>
                            </m:ctrlPr>
                          </m:d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e>
                            </m:d>
                          </m:e>
                        </m:d>
                      </m:oMath>
                    </m:oMathPara>
                  </a14:m>
                  <a:endParaRPr lang="zh-CN" altLang="en-US" dirty="0"/>
                </a:p>
              </p:txBody>
            </p:sp>
          </mc:Choice>
          <mc:Fallback xmlns="">
            <p:sp>
              <p:nvSpPr>
                <p:cNvPr id="107" name="文本框 106">
                  <a:extLst>
                    <a:ext uri="{FF2B5EF4-FFF2-40B4-BE49-F238E27FC236}">
                      <a16:creationId xmlns:a16="http://schemas.microsoft.com/office/drawing/2014/main" id="{6B40AF3B-CD5E-41BE-94DB-26C36E6A2330}"/>
                    </a:ext>
                  </a:extLst>
                </p:cNvPr>
                <p:cNvSpPr txBox="1">
                  <a:spLocks noRot="1" noChangeAspect="1" noMove="1" noResize="1" noEditPoints="1" noAdjustHandles="1" noChangeArrowheads="1" noChangeShapeType="1" noTextEdit="1"/>
                </p:cNvSpPr>
                <p:nvPr/>
              </p:nvSpPr>
              <p:spPr>
                <a:xfrm>
                  <a:off x="6543678" y="4577608"/>
                  <a:ext cx="4466199" cy="404983"/>
                </a:xfrm>
                <a:prstGeom prst="rect">
                  <a:avLst/>
                </a:prstGeom>
                <a:blipFill>
                  <a:blip r:embed="rId13"/>
                  <a:stretch>
                    <a:fillRect/>
                  </a:stretch>
                </a:blipFill>
              </p:spPr>
              <p:txBody>
                <a:bodyPr/>
                <a:lstStyle/>
                <a:p>
                  <a:r>
                    <a:rPr lang="zh-CN" altLang="en-US">
                      <a:noFill/>
                    </a:rPr>
                    <a:t> </a:t>
                  </a:r>
                </a:p>
              </p:txBody>
            </p:sp>
          </mc:Fallback>
        </mc:AlternateContent>
        <p:sp>
          <p:nvSpPr>
            <p:cNvPr id="118" name="椭圆 117">
              <a:extLst>
                <a:ext uri="{FF2B5EF4-FFF2-40B4-BE49-F238E27FC236}">
                  <a16:creationId xmlns:a16="http://schemas.microsoft.com/office/drawing/2014/main" id="{9D7B098B-B359-463C-829D-5CED36713D06}"/>
                </a:ext>
              </a:extLst>
            </p:cNvPr>
            <p:cNvSpPr/>
            <p:nvPr/>
          </p:nvSpPr>
          <p:spPr>
            <a:xfrm>
              <a:off x="7076763" y="4545796"/>
              <a:ext cx="2348286" cy="4969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19" name="文本框 118">
                <a:extLst>
                  <a:ext uri="{FF2B5EF4-FFF2-40B4-BE49-F238E27FC236}">
                    <a16:creationId xmlns:a16="http://schemas.microsoft.com/office/drawing/2014/main" id="{77A11A71-C457-4B11-B54F-C93715BD9E67}"/>
                  </a:ext>
                </a:extLst>
              </p:cNvPr>
              <p:cNvSpPr txBox="1"/>
              <p:nvPr/>
            </p:nvSpPr>
            <p:spPr>
              <a:xfrm>
                <a:off x="7076763" y="5539906"/>
                <a:ext cx="3241785" cy="489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lim>
                          </m:limLow>
                        </m:fName>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&gt;</m:t>
                          </m:r>
                          <m:r>
                            <a:rPr lang="zh-CN" altLang="en-US" b="0" i="1" smtClean="0">
                              <a:latin typeface="Cambria Math" panose="02040503050406030204" pitchFamily="18" charset="0"/>
                            </a:rPr>
                            <m:t>𝜏</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e>
                      </m:func>
                    </m:oMath>
                  </m:oMathPara>
                </a14:m>
                <a:endParaRPr lang="zh-CN" altLang="en-US" dirty="0"/>
              </a:p>
            </p:txBody>
          </p:sp>
        </mc:Choice>
        <mc:Fallback xmlns="">
          <p:sp>
            <p:nvSpPr>
              <p:cNvPr id="119" name="文本框 118">
                <a:extLst>
                  <a:ext uri="{FF2B5EF4-FFF2-40B4-BE49-F238E27FC236}">
                    <a16:creationId xmlns:a16="http://schemas.microsoft.com/office/drawing/2014/main" id="{77A11A71-C457-4B11-B54F-C93715BD9E67}"/>
                  </a:ext>
                </a:extLst>
              </p:cNvPr>
              <p:cNvSpPr txBox="1">
                <a:spLocks noRot="1" noChangeAspect="1" noMove="1" noResize="1" noEditPoints="1" noAdjustHandles="1" noChangeArrowheads="1" noChangeShapeType="1" noTextEdit="1"/>
              </p:cNvSpPr>
              <p:nvPr/>
            </p:nvSpPr>
            <p:spPr>
              <a:xfrm>
                <a:off x="7076763" y="5539906"/>
                <a:ext cx="3241785" cy="489173"/>
              </a:xfrm>
              <a:prstGeom prst="rect">
                <a:avLst/>
              </a:prstGeom>
              <a:blipFill>
                <a:blip r:embed="rId14"/>
                <a:stretch>
                  <a:fillRect b="-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E6713FD0-68D4-4CC0-92CB-AB2584E363BE}"/>
                  </a:ext>
                </a:extLst>
              </p:cNvPr>
              <p:cNvSpPr txBox="1"/>
              <p:nvPr/>
            </p:nvSpPr>
            <p:spPr>
              <a:xfrm>
                <a:off x="1378525" y="4402491"/>
                <a:ext cx="2242024" cy="8091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𝑂</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𝑂</m:t>
                              </m:r>
                            </m:sub>
                            <m:sup>
                              <m:r>
                                <a:rPr lang="en-US" altLang="zh-CN" b="0" i="1" smtClean="0">
                                  <a:latin typeface="Cambria Math" panose="02040503050406030204" pitchFamily="18" charset="0"/>
                                </a:rPr>
                                <m:t> </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𝑑𝑥</m:t>
                              </m:r>
                            </m:e>
                          </m:nary>
                        </m:num>
                        <m:den>
                          <m:nary>
                            <m:naryPr>
                              <m:ctrlPr>
                                <a:rPr lang="en-US" altLang="zh-CN" i="1">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𝑜</m:t>
                                  </m:r>
                                </m:sub>
                              </m:sSub>
                            </m:sub>
                            <m:sup>
                              <m:r>
                                <a:rPr lang="en-US" altLang="zh-CN" i="1">
                                  <a:latin typeface="Cambria Math" panose="02040503050406030204" pitchFamily="18" charset="0"/>
                                </a:rPr>
                                <m:t> </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𝑑𝑥</m:t>
                              </m:r>
                            </m:e>
                          </m:nary>
                        </m:den>
                      </m:f>
                    </m:oMath>
                  </m:oMathPara>
                </a14:m>
                <a:endParaRPr lang="zh-CN" altLang="en-US" dirty="0"/>
              </a:p>
            </p:txBody>
          </p:sp>
        </mc:Choice>
        <mc:Fallback xmlns="">
          <p:sp>
            <p:nvSpPr>
              <p:cNvPr id="121" name="文本框 120">
                <a:extLst>
                  <a:ext uri="{FF2B5EF4-FFF2-40B4-BE49-F238E27FC236}">
                    <a16:creationId xmlns:a16="http://schemas.microsoft.com/office/drawing/2014/main" id="{E6713FD0-68D4-4CC0-92CB-AB2584E363BE}"/>
                  </a:ext>
                </a:extLst>
              </p:cNvPr>
              <p:cNvSpPr txBox="1">
                <a:spLocks noRot="1" noChangeAspect="1" noMove="1" noResize="1" noEditPoints="1" noAdjustHandles="1" noChangeArrowheads="1" noChangeShapeType="1" noTextEdit="1"/>
              </p:cNvSpPr>
              <p:nvPr/>
            </p:nvSpPr>
            <p:spPr>
              <a:xfrm>
                <a:off x="1378525" y="4402491"/>
                <a:ext cx="2242024" cy="809196"/>
              </a:xfrm>
              <a:prstGeom prst="rect">
                <a:avLst/>
              </a:prstGeom>
              <a:blipFill>
                <a:blip r:embed="rId15"/>
                <a:stretch>
                  <a:fillRect/>
                </a:stretch>
              </a:blipFill>
            </p:spPr>
            <p:txBody>
              <a:bodyPr/>
              <a:lstStyle/>
              <a:p>
                <a:r>
                  <a:rPr lang="zh-CN" altLang="en-US">
                    <a:noFill/>
                  </a:rPr>
                  <a:t> </a:t>
                </a:r>
              </a:p>
            </p:txBody>
          </p:sp>
        </mc:Fallback>
      </mc:AlternateContent>
      <p:sp>
        <p:nvSpPr>
          <p:cNvPr id="123" name="文本框 122">
            <a:extLst>
              <a:ext uri="{FF2B5EF4-FFF2-40B4-BE49-F238E27FC236}">
                <a16:creationId xmlns:a16="http://schemas.microsoft.com/office/drawing/2014/main" id="{BC068FFB-A7DA-44FB-AD2D-13FA58BB551D}"/>
              </a:ext>
            </a:extLst>
          </p:cNvPr>
          <p:cNvSpPr txBox="1"/>
          <p:nvPr/>
        </p:nvSpPr>
        <p:spPr>
          <a:xfrm>
            <a:off x="362554" y="6529487"/>
            <a:ext cx="11060250" cy="276999"/>
          </a:xfrm>
          <a:prstGeom prst="rect">
            <a:avLst/>
          </a:prstGeom>
          <a:noFill/>
        </p:spPr>
        <p:txBody>
          <a:bodyPr wrap="square">
            <a:spAutoFit/>
          </a:bodyPr>
          <a:lstStyle/>
          <a:p>
            <a:r>
              <a:rPr lang="en-US" altLang="zh-CN" sz="1200" dirty="0">
                <a:solidFill>
                  <a:srgbClr val="222222"/>
                </a:solidFill>
                <a:latin typeface="Times New Roman" panose="02020603050405020304" pitchFamily="18" charset="0"/>
                <a:cs typeface="Times New Roman" panose="02020603050405020304" pitchFamily="18" charset="0"/>
              </a:rPr>
              <a:t>[2]W. </a:t>
            </a:r>
            <a:r>
              <a:rPr lang="en-US" altLang="zh-CN" sz="1200" dirty="0" err="1">
                <a:solidFill>
                  <a:srgbClr val="222222"/>
                </a:solidFill>
                <a:latin typeface="Times New Roman" panose="02020603050405020304" pitchFamily="18" charset="0"/>
                <a:cs typeface="Times New Roman" panose="02020603050405020304" pitchFamily="18" charset="0"/>
              </a:rPr>
              <a:t>Scheirer</a:t>
            </a:r>
            <a:r>
              <a:rPr lang="en-US" altLang="zh-CN" sz="1200" dirty="0">
                <a:solidFill>
                  <a:srgbClr val="222222"/>
                </a:solidFill>
                <a:latin typeface="Times New Roman" panose="02020603050405020304" pitchFamily="18" charset="0"/>
                <a:cs typeface="Times New Roman" panose="02020603050405020304" pitchFamily="18" charset="0"/>
              </a:rPr>
              <a:t>, A. Rocha, A. Sapkota, and T. E. Boult, “Towards open set recognition,” IEEE Trans. Pattern Anal. Mach. </a:t>
            </a:r>
            <a:r>
              <a:rPr lang="en-US" altLang="zh-CN" sz="1200" dirty="0" err="1">
                <a:solidFill>
                  <a:srgbClr val="222222"/>
                </a:solidFill>
                <a:latin typeface="Times New Roman" panose="02020603050405020304" pitchFamily="18" charset="0"/>
                <a:cs typeface="Times New Roman" panose="02020603050405020304" pitchFamily="18" charset="0"/>
              </a:rPr>
              <a:t>Intell</a:t>
            </a:r>
            <a:r>
              <a:rPr lang="en-US" altLang="zh-CN" sz="1200" dirty="0">
                <a:solidFill>
                  <a:srgbClr val="222222"/>
                </a:solidFill>
                <a:latin typeface="Times New Roman" panose="02020603050405020304" pitchFamily="18" charset="0"/>
                <a:cs typeface="Times New Roman" panose="02020603050405020304" pitchFamily="18" charset="0"/>
              </a:rPr>
              <a:t>., vol. 36, no. 7, pp. 1757 1772, Jul. 2013.</a:t>
            </a:r>
            <a:endParaRPr lang="zh-CN" altLang="en-US" sz="1200" dirty="0">
              <a:solidFill>
                <a:srgbClr val="222222"/>
              </a:solidFill>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8DCB8EB1-8D34-4F30-A191-DDD5C40E71BD}"/>
              </a:ext>
            </a:extLst>
          </p:cNvPr>
          <p:cNvSpPr txBox="1"/>
          <p:nvPr/>
        </p:nvSpPr>
        <p:spPr>
          <a:xfrm>
            <a:off x="1218123" y="4517523"/>
            <a:ext cx="385042" cy="307777"/>
          </a:xfrm>
          <a:prstGeom prst="rect">
            <a:avLst/>
          </a:prstGeom>
          <a:noFill/>
        </p:spPr>
        <p:txBody>
          <a:bodyPr wrap="none" rtlCol="0">
            <a:spAutoFit/>
          </a:bodyPr>
          <a:lstStyle/>
          <a:p>
            <a:r>
              <a:rPr lang="en-US" altLang="zh-CN" sz="1400" dirty="0"/>
              <a:t>[2]</a:t>
            </a:r>
            <a:endParaRPr lang="zh-CN" altLang="en-US" sz="1400" dirty="0"/>
          </a:p>
        </p:txBody>
      </p:sp>
    </p:spTree>
    <p:extLst>
      <p:ext uri="{BB962C8B-B14F-4D97-AF65-F5344CB8AC3E}">
        <p14:creationId xmlns:p14="http://schemas.microsoft.com/office/powerpoint/2010/main" val="4125594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7A6E1-AFCE-458E-8C0B-C55B5B3F1C0D}"/>
              </a:ext>
            </a:extLst>
          </p:cNvPr>
          <p:cNvSpPr>
            <a:spLocks noGrp="1"/>
          </p:cNvSpPr>
          <p:nvPr>
            <p:ph type="title"/>
          </p:nvPr>
        </p:nvSpPr>
        <p:spPr/>
        <p:txBody>
          <a:bodyPr>
            <a:norm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研究内容</a:t>
            </a:r>
            <a:endParaRPr lang="zh-CN" altLang="en-US" dirty="0"/>
          </a:p>
        </p:txBody>
      </p:sp>
      <p:sp>
        <p:nvSpPr>
          <p:cNvPr id="3" name="灯片编号占位符 2">
            <a:extLst>
              <a:ext uri="{FF2B5EF4-FFF2-40B4-BE49-F238E27FC236}">
                <a16:creationId xmlns:a16="http://schemas.microsoft.com/office/drawing/2014/main" id="{4036D369-9320-4B6D-81EF-3B653419CAB3}"/>
              </a:ext>
            </a:extLst>
          </p:cNvPr>
          <p:cNvSpPr>
            <a:spLocks noGrp="1"/>
          </p:cNvSpPr>
          <p:nvPr>
            <p:ph type="sldNum" sz="quarter" idx="10"/>
          </p:nvPr>
        </p:nvSpPr>
        <p:spPr/>
        <p:txBody>
          <a:bodyPr/>
          <a:lstStyle/>
          <a:p>
            <a:fld id="{54B3F8C3-4D34-464E-BB5A-60724E4C6E9F}" type="slidenum">
              <a:rPr lang="zh-CN" altLang="en-US" smtClean="0"/>
              <a:t>15</a:t>
            </a:fld>
            <a:endParaRPr lang="zh-CN" altLang="en-US" dirty="0"/>
          </a:p>
        </p:txBody>
      </p:sp>
      <p:grpSp>
        <p:nvGrpSpPr>
          <p:cNvPr id="4" name="组合 3">
            <a:extLst>
              <a:ext uri="{FF2B5EF4-FFF2-40B4-BE49-F238E27FC236}">
                <a16:creationId xmlns:a16="http://schemas.microsoft.com/office/drawing/2014/main" id="{4174057C-B096-4F17-9548-EEB149A379B1}"/>
              </a:ext>
            </a:extLst>
          </p:cNvPr>
          <p:cNvGrpSpPr/>
          <p:nvPr/>
        </p:nvGrpSpPr>
        <p:grpSpPr>
          <a:xfrm>
            <a:off x="797868" y="1878853"/>
            <a:ext cx="5563128" cy="1876373"/>
            <a:chOff x="797868" y="1577514"/>
            <a:chExt cx="5563128" cy="1876373"/>
          </a:xfrm>
        </p:grpSpPr>
        <p:sp>
          <p:nvSpPr>
            <p:cNvPr id="5" name="矩形: 圆角 4">
              <a:extLst>
                <a:ext uri="{FF2B5EF4-FFF2-40B4-BE49-F238E27FC236}">
                  <a16:creationId xmlns:a16="http://schemas.microsoft.com/office/drawing/2014/main" id="{63ECA39B-7620-42BE-90A3-46670192742D}"/>
                </a:ext>
              </a:extLst>
            </p:cNvPr>
            <p:cNvSpPr/>
            <p:nvPr/>
          </p:nvSpPr>
          <p:spPr>
            <a:xfrm>
              <a:off x="846332" y="2235267"/>
              <a:ext cx="1314679" cy="655030"/>
            </a:xfrm>
            <a:prstGeom prst="round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B26921C-0E6E-449F-B6B2-BF189B926853}"/>
                </a:ext>
              </a:extLst>
            </p:cNvPr>
            <p:cNvSpPr txBox="1"/>
            <p:nvPr/>
          </p:nvSpPr>
          <p:spPr>
            <a:xfrm>
              <a:off x="797868" y="2322120"/>
              <a:ext cx="1411605" cy="523220"/>
            </a:xfrm>
            <a:prstGeom prst="rect">
              <a:avLst/>
            </a:prstGeom>
            <a:noFill/>
          </p:spPr>
          <p:txBody>
            <a:bodyPr wrap="none" rtlCol="0">
              <a:spAutoFit/>
            </a:bodyPr>
            <a:lstStyle/>
            <a:p>
              <a:pPr algn="ctr"/>
              <a:r>
                <a:rPr lang="en-US" altLang="zh-CN" sz="1400" dirty="0">
                  <a:latin typeface="微软雅黑" panose="020B0503020204020204" pitchFamily="34" charset="-122"/>
                  <a:ea typeface="微软雅黑" panose="020B0503020204020204" pitchFamily="34" charset="-122"/>
                </a:rPr>
                <a:t>Kernel based</a:t>
              </a:r>
            </a:p>
            <a:p>
              <a:pPr algn="ctr"/>
              <a:r>
                <a:rPr lang="en-US" altLang="zh-CN" sz="1400" dirty="0">
                  <a:latin typeface="微软雅黑" panose="020B0503020204020204" pitchFamily="34" charset="-122"/>
                  <a:ea typeface="微软雅黑" panose="020B0503020204020204" pitchFamily="34" charset="-122"/>
                </a:rPr>
                <a:t>Feature fusion</a:t>
              </a:r>
              <a:endParaRPr lang="zh-CN" altLang="en-US" sz="1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F68979F7-CD25-43E3-BE8F-BFBFCF5F0DB0}"/>
                </a:ext>
              </a:extLst>
            </p:cNvPr>
            <p:cNvSpPr/>
            <p:nvPr/>
          </p:nvSpPr>
          <p:spPr>
            <a:xfrm>
              <a:off x="2428727" y="2332511"/>
              <a:ext cx="976549" cy="506818"/>
            </a:xfrm>
            <a:prstGeom prst="roundRect">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73B432F-14FB-4A26-9E68-430792779B54}"/>
                </a:ext>
              </a:extLst>
            </p:cNvPr>
            <p:cNvSpPr txBox="1"/>
            <p:nvPr/>
          </p:nvSpPr>
          <p:spPr>
            <a:xfrm>
              <a:off x="2396344" y="2430644"/>
              <a:ext cx="1035027"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Prototype</a:t>
              </a:r>
              <a:endParaRPr lang="zh-CN" altLang="en-US" sz="1400" dirty="0">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F2E84CD0-6759-4443-B551-56FBA5570EC3}"/>
                </a:ext>
              </a:extLst>
            </p:cNvPr>
            <p:cNvCxnSpPr/>
            <p:nvPr/>
          </p:nvCxnSpPr>
          <p:spPr>
            <a:xfrm flipH="1">
              <a:off x="4364182" y="2420253"/>
              <a:ext cx="904009" cy="47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56483EC-698E-4347-B6D5-0FD8134BB0C8}"/>
                </a:ext>
              </a:extLst>
            </p:cNvPr>
            <p:cNvCxnSpPr/>
            <p:nvPr/>
          </p:nvCxnSpPr>
          <p:spPr>
            <a:xfrm>
              <a:off x="5268191" y="2420253"/>
              <a:ext cx="827809" cy="470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F0239C4F-8DB5-4A95-9E3E-52290A394050}"/>
                </a:ext>
              </a:extLst>
            </p:cNvPr>
            <p:cNvGrpSpPr/>
            <p:nvPr/>
          </p:nvGrpSpPr>
          <p:grpSpPr>
            <a:xfrm>
              <a:off x="4680224" y="1958646"/>
              <a:ext cx="503987" cy="470044"/>
              <a:chOff x="4680224" y="1958646"/>
              <a:chExt cx="503987" cy="470044"/>
            </a:xfrm>
          </p:grpSpPr>
          <p:sp>
            <p:nvSpPr>
              <p:cNvPr id="67" name="椭圆 66">
                <a:extLst>
                  <a:ext uri="{FF2B5EF4-FFF2-40B4-BE49-F238E27FC236}">
                    <a16:creationId xmlns:a16="http://schemas.microsoft.com/office/drawing/2014/main" id="{861FE1FD-BFEC-47C0-A1C0-8C4A8BE5D83A}"/>
                  </a:ext>
                </a:extLst>
              </p:cNvPr>
              <p:cNvSpPr/>
              <p:nvPr/>
            </p:nvSpPr>
            <p:spPr>
              <a:xfrm>
                <a:off x="4901045" y="2166871"/>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5AD917A2-96C3-4EC1-BCDF-6ADBC6A9BA54}"/>
                  </a:ext>
                </a:extLst>
              </p:cNvPr>
              <p:cNvSpPr/>
              <p:nvPr/>
            </p:nvSpPr>
            <p:spPr>
              <a:xfrm>
                <a:off x="4680224" y="195864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等腰三角形 68">
                <a:extLst>
                  <a:ext uri="{FF2B5EF4-FFF2-40B4-BE49-F238E27FC236}">
                    <a16:creationId xmlns:a16="http://schemas.microsoft.com/office/drawing/2014/main" id="{F876380F-8381-4968-B820-EF6377A4B809}"/>
                  </a:ext>
                </a:extLst>
              </p:cNvPr>
              <p:cNvSpPr/>
              <p:nvPr/>
            </p:nvSpPr>
            <p:spPr>
              <a:xfrm>
                <a:off x="4911436" y="2017039"/>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等腰三角形 69">
                <a:extLst>
                  <a:ext uri="{FF2B5EF4-FFF2-40B4-BE49-F238E27FC236}">
                    <a16:creationId xmlns:a16="http://schemas.microsoft.com/office/drawing/2014/main" id="{4EE39F30-6CC4-4AA2-B910-70DA5CDA3E06}"/>
                  </a:ext>
                </a:extLst>
              </p:cNvPr>
              <p:cNvSpPr/>
              <p:nvPr/>
            </p:nvSpPr>
            <p:spPr>
              <a:xfrm>
                <a:off x="4753811" y="220968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等腰三角形 70">
                <a:extLst>
                  <a:ext uri="{FF2B5EF4-FFF2-40B4-BE49-F238E27FC236}">
                    <a16:creationId xmlns:a16="http://schemas.microsoft.com/office/drawing/2014/main" id="{A245346A-5820-4A10-B138-1AAC5E93C301}"/>
                  </a:ext>
                </a:extLst>
              </p:cNvPr>
              <p:cNvSpPr/>
              <p:nvPr/>
            </p:nvSpPr>
            <p:spPr>
              <a:xfrm>
                <a:off x="4750347" y="2081226"/>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等腰三角形 71">
                <a:extLst>
                  <a:ext uri="{FF2B5EF4-FFF2-40B4-BE49-F238E27FC236}">
                    <a16:creationId xmlns:a16="http://schemas.microsoft.com/office/drawing/2014/main" id="{0515980F-25A3-4AF3-AFC0-77C102ED5B7B}"/>
                  </a:ext>
                </a:extLst>
              </p:cNvPr>
              <p:cNvSpPr/>
              <p:nvPr/>
            </p:nvSpPr>
            <p:spPr>
              <a:xfrm>
                <a:off x="5007112" y="223254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21C74B28-7F6F-4FC8-AE54-1F12AFEED743}"/>
                  </a:ext>
                </a:extLst>
              </p:cNvPr>
              <p:cNvSpPr/>
              <p:nvPr/>
            </p:nvSpPr>
            <p:spPr>
              <a:xfrm>
                <a:off x="4889801" y="2322120"/>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3BC66DF3-35A9-4FE4-A731-5626918F98FE}"/>
                </a:ext>
              </a:extLst>
            </p:cNvPr>
            <p:cNvGrpSpPr/>
            <p:nvPr/>
          </p:nvGrpSpPr>
          <p:grpSpPr>
            <a:xfrm>
              <a:off x="4994564" y="2570676"/>
              <a:ext cx="503987" cy="470044"/>
              <a:chOff x="4994564" y="2570676"/>
              <a:chExt cx="503987" cy="470044"/>
            </a:xfrm>
          </p:grpSpPr>
          <p:sp>
            <p:nvSpPr>
              <p:cNvPr id="60" name="椭圆 59">
                <a:extLst>
                  <a:ext uri="{FF2B5EF4-FFF2-40B4-BE49-F238E27FC236}">
                    <a16:creationId xmlns:a16="http://schemas.microsoft.com/office/drawing/2014/main" id="{6689370C-319D-4066-B278-B20ED7AF077E}"/>
                  </a:ext>
                </a:extLst>
              </p:cNvPr>
              <p:cNvSpPr/>
              <p:nvPr/>
            </p:nvSpPr>
            <p:spPr>
              <a:xfrm>
                <a:off x="5215385" y="2778901"/>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54F87CC-6628-4D58-9940-B9A7CF4BCEB8}"/>
                  </a:ext>
                </a:extLst>
              </p:cNvPr>
              <p:cNvSpPr/>
              <p:nvPr/>
            </p:nvSpPr>
            <p:spPr>
              <a:xfrm>
                <a:off x="4994564" y="257067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B7B36B36-02A8-4B19-8FEC-C4C3057D73D5}"/>
                  </a:ext>
                </a:extLst>
              </p:cNvPr>
              <p:cNvSpPr/>
              <p:nvPr/>
            </p:nvSpPr>
            <p:spPr>
              <a:xfrm>
                <a:off x="5287240" y="268231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BF6CA98D-E648-4E47-B8BB-B58D6E6AC726}"/>
                  </a:ext>
                </a:extLst>
              </p:cNvPr>
              <p:cNvSpPr/>
              <p:nvPr/>
            </p:nvSpPr>
            <p:spPr>
              <a:xfrm>
                <a:off x="5068151" y="2821717"/>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129F2554-C488-48ED-AAF0-F31F9FA56A05}"/>
                  </a:ext>
                </a:extLst>
              </p:cNvPr>
              <p:cNvSpPr/>
              <p:nvPr/>
            </p:nvSpPr>
            <p:spPr>
              <a:xfrm>
                <a:off x="5146054" y="2643806"/>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a:extLst>
                  <a:ext uri="{FF2B5EF4-FFF2-40B4-BE49-F238E27FC236}">
                    <a16:creationId xmlns:a16="http://schemas.microsoft.com/office/drawing/2014/main" id="{10984A90-0712-4A4D-A97D-986CADC9DA64}"/>
                  </a:ext>
                </a:extLst>
              </p:cNvPr>
              <p:cNvSpPr/>
              <p:nvPr/>
            </p:nvSpPr>
            <p:spPr>
              <a:xfrm>
                <a:off x="5321452" y="2844577"/>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920B0B97-1F21-4B9C-8203-698EE5A8AE5C}"/>
                  </a:ext>
                </a:extLst>
              </p:cNvPr>
              <p:cNvSpPr/>
              <p:nvPr/>
            </p:nvSpPr>
            <p:spPr>
              <a:xfrm>
                <a:off x="5204141" y="293415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C53878BF-9C2E-4249-B9A8-1E20518A3ED0}"/>
                </a:ext>
              </a:extLst>
            </p:cNvPr>
            <p:cNvGrpSpPr/>
            <p:nvPr/>
          </p:nvGrpSpPr>
          <p:grpSpPr>
            <a:xfrm>
              <a:off x="5472546" y="1974665"/>
              <a:ext cx="503987" cy="470044"/>
              <a:chOff x="5472546" y="1974665"/>
              <a:chExt cx="503987" cy="470044"/>
            </a:xfrm>
          </p:grpSpPr>
          <p:sp>
            <p:nvSpPr>
              <p:cNvPr id="53" name="椭圆 52">
                <a:extLst>
                  <a:ext uri="{FF2B5EF4-FFF2-40B4-BE49-F238E27FC236}">
                    <a16:creationId xmlns:a16="http://schemas.microsoft.com/office/drawing/2014/main" id="{AF1C7576-195E-49F6-963C-9B5687F3743D}"/>
                  </a:ext>
                </a:extLst>
              </p:cNvPr>
              <p:cNvSpPr/>
              <p:nvPr/>
            </p:nvSpPr>
            <p:spPr>
              <a:xfrm>
                <a:off x="5693367" y="218289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1BFC0F6C-D564-45D5-B23C-87E123E041BD}"/>
                  </a:ext>
                </a:extLst>
              </p:cNvPr>
              <p:cNvSpPr/>
              <p:nvPr/>
            </p:nvSpPr>
            <p:spPr>
              <a:xfrm>
                <a:off x="5472546" y="1974665"/>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B53EE17D-6469-44DC-B6B3-AB7A7F01CF31}"/>
                  </a:ext>
                </a:extLst>
              </p:cNvPr>
              <p:cNvSpPr/>
              <p:nvPr/>
            </p:nvSpPr>
            <p:spPr>
              <a:xfrm>
                <a:off x="5703758" y="2033058"/>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003FFF15-A9F0-4373-8AE3-AFF26899CE82}"/>
                  </a:ext>
                </a:extLst>
              </p:cNvPr>
              <p:cNvSpPr/>
              <p:nvPr/>
            </p:nvSpPr>
            <p:spPr>
              <a:xfrm>
                <a:off x="5546133" y="2225706"/>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D4CB5F86-3669-4FF3-884F-22E6F9217FF1}"/>
                  </a:ext>
                </a:extLst>
              </p:cNvPr>
              <p:cNvSpPr/>
              <p:nvPr/>
            </p:nvSpPr>
            <p:spPr>
              <a:xfrm>
                <a:off x="5542669" y="2097245"/>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91E85DCC-A502-4406-80EC-E3D288E2AA7F}"/>
                  </a:ext>
                </a:extLst>
              </p:cNvPr>
              <p:cNvSpPr/>
              <p:nvPr/>
            </p:nvSpPr>
            <p:spPr>
              <a:xfrm>
                <a:off x="5796366" y="2164726"/>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88BDE5BF-C743-4E2B-84DA-46979FB16685}"/>
                  </a:ext>
                </a:extLst>
              </p:cNvPr>
              <p:cNvSpPr/>
              <p:nvPr/>
            </p:nvSpPr>
            <p:spPr>
              <a:xfrm>
                <a:off x="5786035" y="2306109"/>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椭圆 13">
              <a:extLst>
                <a:ext uri="{FF2B5EF4-FFF2-40B4-BE49-F238E27FC236}">
                  <a16:creationId xmlns:a16="http://schemas.microsoft.com/office/drawing/2014/main" id="{21D7DCF6-D78F-4530-A0EC-2AF842B7E6C3}"/>
                </a:ext>
              </a:extLst>
            </p:cNvPr>
            <p:cNvSpPr/>
            <p:nvPr/>
          </p:nvSpPr>
          <p:spPr>
            <a:xfrm>
              <a:off x="4868877" y="3001186"/>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6260EC10-B5DE-4E3F-9F0D-54A9FDBB4F15}"/>
                </a:ext>
              </a:extLst>
            </p:cNvPr>
            <p:cNvCxnSpPr>
              <a:stCxn id="6" idx="3"/>
              <a:endCxn id="8" idx="1"/>
            </p:cNvCxnSpPr>
            <p:nvPr/>
          </p:nvCxnSpPr>
          <p:spPr>
            <a:xfrm>
              <a:off x="2209473" y="2583730"/>
              <a:ext cx="186871" cy="8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 name="组合 15">
              <a:extLst>
                <a:ext uri="{FF2B5EF4-FFF2-40B4-BE49-F238E27FC236}">
                  <a16:creationId xmlns:a16="http://schemas.microsoft.com/office/drawing/2014/main" id="{F7185B3F-5452-4804-9B09-7EE6351418F1}"/>
                </a:ext>
              </a:extLst>
            </p:cNvPr>
            <p:cNvGrpSpPr/>
            <p:nvPr/>
          </p:nvGrpSpPr>
          <p:grpSpPr>
            <a:xfrm>
              <a:off x="5090240" y="2983843"/>
              <a:ext cx="503987" cy="470044"/>
              <a:chOff x="5090240" y="2983843"/>
              <a:chExt cx="503987" cy="470044"/>
            </a:xfrm>
          </p:grpSpPr>
          <p:sp>
            <p:nvSpPr>
              <p:cNvPr id="48" name="椭圆 47">
                <a:extLst>
                  <a:ext uri="{FF2B5EF4-FFF2-40B4-BE49-F238E27FC236}">
                    <a16:creationId xmlns:a16="http://schemas.microsoft.com/office/drawing/2014/main" id="{C9B9C138-F389-4F4B-9432-1DCD16A155FD}"/>
                  </a:ext>
                </a:extLst>
              </p:cNvPr>
              <p:cNvSpPr/>
              <p:nvPr/>
            </p:nvSpPr>
            <p:spPr>
              <a:xfrm>
                <a:off x="5342659" y="317800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41C5E72-5DDB-4AB3-89F3-9E0CD9D5465B}"/>
                  </a:ext>
                </a:extLst>
              </p:cNvPr>
              <p:cNvSpPr/>
              <p:nvPr/>
            </p:nvSpPr>
            <p:spPr>
              <a:xfrm>
                <a:off x="5090240" y="2983843"/>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a:extLst>
                  <a:ext uri="{FF2B5EF4-FFF2-40B4-BE49-F238E27FC236}">
                    <a16:creationId xmlns:a16="http://schemas.microsoft.com/office/drawing/2014/main" id="{84311A71-1880-40C9-AA8D-B42DC73736E9}"/>
                  </a:ext>
                </a:extLst>
              </p:cNvPr>
              <p:cNvSpPr/>
              <p:nvPr/>
            </p:nvSpPr>
            <p:spPr>
              <a:xfrm>
                <a:off x="5430982" y="3128721"/>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a:extLst>
                  <a:ext uri="{FF2B5EF4-FFF2-40B4-BE49-F238E27FC236}">
                    <a16:creationId xmlns:a16="http://schemas.microsoft.com/office/drawing/2014/main" id="{AB853000-DEE4-4B8C-9EB2-21F13103C8B5}"/>
                  </a:ext>
                </a:extLst>
              </p:cNvPr>
              <p:cNvSpPr/>
              <p:nvPr/>
            </p:nvSpPr>
            <p:spPr>
              <a:xfrm>
                <a:off x="5146054" y="3259095"/>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32D5C57E-5A0D-4633-AC84-EF7A038551A1}"/>
                  </a:ext>
                </a:extLst>
              </p:cNvPr>
              <p:cNvSpPr/>
              <p:nvPr/>
            </p:nvSpPr>
            <p:spPr>
              <a:xfrm>
                <a:off x="5366026" y="3321918"/>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89BA096B-DA7F-4284-938D-4D5A594847DE}"/>
                </a:ext>
              </a:extLst>
            </p:cNvPr>
            <p:cNvGrpSpPr/>
            <p:nvPr/>
          </p:nvGrpSpPr>
          <p:grpSpPr>
            <a:xfrm>
              <a:off x="4648201" y="2809924"/>
              <a:ext cx="503987" cy="470044"/>
              <a:chOff x="4648201" y="2809924"/>
              <a:chExt cx="503987" cy="470044"/>
            </a:xfrm>
          </p:grpSpPr>
          <p:sp>
            <p:nvSpPr>
              <p:cNvPr id="44" name="椭圆 43">
                <a:extLst>
                  <a:ext uri="{FF2B5EF4-FFF2-40B4-BE49-F238E27FC236}">
                    <a16:creationId xmlns:a16="http://schemas.microsoft.com/office/drawing/2014/main" id="{355897D3-0DC7-4964-AB0D-888A28C6C799}"/>
                  </a:ext>
                </a:extLst>
              </p:cNvPr>
              <p:cNvSpPr/>
              <p:nvPr/>
            </p:nvSpPr>
            <p:spPr>
              <a:xfrm>
                <a:off x="4648201" y="2809924"/>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a:extLst>
                  <a:ext uri="{FF2B5EF4-FFF2-40B4-BE49-F238E27FC236}">
                    <a16:creationId xmlns:a16="http://schemas.microsoft.com/office/drawing/2014/main" id="{440DB339-74C9-4DC5-AEF0-036E8D9EB37C}"/>
                  </a:ext>
                </a:extLst>
              </p:cNvPr>
              <p:cNvSpPr/>
              <p:nvPr/>
            </p:nvSpPr>
            <p:spPr>
              <a:xfrm>
                <a:off x="4722666" y="2957010"/>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F831ECE0-D6FE-49F7-A88B-6EBB66F8BB05}"/>
                  </a:ext>
                </a:extLst>
              </p:cNvPr>
              <p:cNvSpPr/>
              <p:nvPr/>
            </p:nvSpPr>
            <p:spPr>
              <a:xfrm>
                <a:off x="4848237" y="3144498"/>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a:extLst>
                  <a:ext uri="{FF2B5EF4-FFF2-40B4-BE49-F238E27FC236}">
                    <a16:creationId xmlns:a16="http://schemas.microsoft.com/office/drawing/2014/main" id="{1224CE87-4E61-4BEC-B047-28E5D4C17BCD}"/>
                  </a:ext>
                </a:extLst>
              </p:cNvPr>
              <p:cNvSpPr/>
              <p:nvPr/>
            </p:nvSpPr>
            <p:spPr>
              <a:xfrm>
                <a:off x="4888554" y="2886969"/>
                <a:ext cx="83128" cy="45720"/>
              </a:xfrm>
              <a:prstGeom prst="triangl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12202457-297F-4438-AEA9-6EF42A5106B5}"/>
                </a:ext>
              </a:extLst>
            </p:cNvPr>
            <p:cNvGrpSpPr/>
            <p:nvPr/>
          </p:nvGrpSpPr>
          <p:grpSpPr>
            <a:xfrm>
              <a:off x="5378760" y="1577514"/>
              <a:ext cx="503987" cy="470044"/>
              <a:chOff x="8767013" y="1375841"/>
              <a:chExt cx="503987" cy="470044"/>
            </a:xfrm>
          </p:grpSpPr>
          <p:sp>
            <p:nvSpPr>
              <p:cNvPr id="39" name="椭圆 38">
                <a:extLst>
                  <a:ext uri="{FF2B5EF4-FFF2-40B4-BE49-F238E27FC236}">
                    <a16:creationId xmlns:a16="http://schemas.microsoft.com/office/drawing/2014/main" id="{A0709ADC-7002-400F-85D1-0EEFF37C2AB7}"/>
                  </a:ext>
                </a:extLst>
              </p:cNvPr>
              <p:cNvSpPr/>
              <p:nvPr/>
            </p:nvSpPr>
            <p:spPr>
              <a:xfrm>
                <a:off x="9019006" y="1584885"/>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5AF3A12-F374-4147-9F2B-F7580C5FD248}"/>
                  </a:ext>
                </a:extLst>
              </p:cNvPr>
              <p:cNvSpPr/>
              <p:nvPr/>
            </p:nvSpPr>
            <p:spPr>
              <a:xfrm>
                <a:off x="8767013" y="1375841"/>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a:extLst>
                  <a:ext uri="{FF2B5EF4-FFF2-40B4-BE49-F238E27FC236}">
                    <a16:creationId xmlns:a16="http://schemas.microsoft.com/office/drawing/2014/main" id="{79772836-170E-432E-856A-20AF53E0073A}"/>
                  </a:ext>
                </a:extLst>
              </p:cNvPr>
              <p:cNvSpPr/>
              <p:nvPr/>
            </p:nvSpPr>
            <p:spPr>
              <a:xfrm>
                <a:off x="8935878" y="1455182"/>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a:extLst>
                  <a:ext uri="{FF2B5EF4-FFF2-40B4-BE49-F238E27FC236}">
                    <a16:creationId xmlns:a16="http://schemas.microsoft.com/office/drawing/2014/main" id="{57E8A8AD-A848-474B-91F1-7768B443D9F2}"/>
                  </a:ext>
                </a:extLst>
              </p:cNvPr>
              <p:cNvSpPr/>
              <p:nvPr/>
            </p:nvSpPr>
            <p:spPr>
              <a:xfrm>
                <a:off x="8971850" y="1704161"/>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a:extLst>
                  <a:ext uri="{FF2B5EF4-FFF2-40B4-BE49-F238E27FC236}">
                    <a16:creationId xmlns:a16="http://schemas.microsoft.com/office/drawing/2014/main" id="{5A2CC855-4541-4E57-B7E6-37F88C25B64E}"/>
                  </a:ext>
                </a:extLst>
              </p:cNvPr>
              <p:cNvSpPr/>
              <p:nvPr/>
            </p:nvSpPr>
            <p:spPr>
              <a:xfrm>
                <a:off x="9096542" y="1539165"/>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BCE7262C-CD76-4344-B7FD-50A7EC2E5525}"/>
                </a:ext>
              </a:extLst>
            </p:cNvPr>
            <p:cNvGrpSpPr/>
            <p:nvPr/>
          </p:nvGrpSpPr>
          <p:grpSpPr>
            <a:xfrm>
              <a:off x="5857009" y="1964258"/>
              <a:ext cx="503987" cy="470044"/>
              <a:chOff x="9117626" y="2254986"/>
              <a:chExt cx="503987" cy="470044"/>
            </a:xfrm>
          </p:grpSpPr>
          <p:sp>
            <p:nvSpPr>
              <p:cNvPr id="34" name="椭圆 33">
                <a:extLst>
                  <a:ext uri="{FF2B5EF4-FFF2-40B4-BE49-F238E27FC236}">
                    <a16:creationId xmlns:a16="http://schemas.microsoft.com/office/drawing/2014/main" id="{B3441A1D-36F1-4858-B108-B82E93EFD4F6}"/>
                  </a:ext>
                </a:extLst>
              </p:cNvPr>
              <p:cNvSpPr/>
              <p:nvPr/>
            </p:nvSpPr>
            <p:spPr>
              <a:xfrm>
                <a:off x="9395087" y="2467790"/>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C680910-2A75-41EE-AF1F-7FE7BD603650}"/>
                  </a:ext>
                </a:extLst>
              </p:cNvPr>
              <p:cNvSpPr/>
              <p:nvPr/>
            </p:nvSpPr>
            <p:spPr>
              <a:xfrm>
                <a:off x="9117626" y="2254986"/>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a:extLst>
                  <a:ext uri="{FF2B5EF4-FFF2-40B4-BE49-F238E27FC236}">
                    <a16:creationId xmlns:a16="http://schemas.microsoft.com/office/drawing/2014/main" id="{17FBBCA3-3C8E-4691-AE79-487314342487}"/>
                  </a:ext>
                </a:extLst>
              </p:cNvPr>
              <p:cNvSpPr/>
              <p:nvPr/>
            </p:nvSpPr>
            <p:spPr>
              <a:xfrm>
                <a:off x="9229436" y="2337027"/>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a:extLst>
                  <a:ext uri="{FF2B5EF4-FFF2-40B4-BE49-F238E27FC236}">
                    <a16:creationId xmlns:a16="http://schemas.microsoft.com/office/drawing/2014/main" id="{708CFCB2-91AF-4261-BD1D-343407E3C0B4}"/>
                  </a:ext>
                </a:extLst>
              </p:cNvPr>
              <p:cNvSpPr/>
              <p:nvPr/>
            </p:nvSpPr>
            <p:spPr>
              <a:xfrm>
                <a:off x="9233932" y="2498323"/>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a:extLst>
                  <a:ext uri="{FF2B5EF4-FFF2-40B4-BE49-F238E27FC236}">
                    <a16:creationId xmlns:a16="http://schemas.microsoft.com/office/drawing/2014/main" id="{06A27B46-CE68-4113-A9ED-3457FFFC2D43}"/>
                  </a:ext>
                </a:extLst>
              </p:cNvPr>
              <p:cNvSpPr/>
              <p:nvPr/>
            </p:nvSpPr>
            <p:spPr>
              <a:xfrm>
                <a:off x="9492763" y="2498323"/>
                <a:ext cx="83128" cy="45720"/>
              </a:xfrm>
              <a:prstGeom prst="triangle">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CC56E876-0553-424A-A995-00FEE35F3D97}"/>
                </a:ext>
              </a:extLst>
            </p:cNvPr>
            <p:cNvGrpSpPr/>
            <p:nvPr/>
          </p:nvGrpSpPr>
          <p:grpSpPr>
            <a:xfrm>
              <a:off x="4428230" y="1654853"/>
              <a:ext cx="503987" cy="470044"/>
              <a:chOff x="9271000" y="1737551"/>
              <a:chExt cx="503987" cy="470044"/>
            </a:xfrm>
          </p:grpSpPr>
          <p:sp>
            <p:nvSpPr>
              <p:cNvPr id="29" name="椭圆 28">
                <a:extLst>
                  <a:ext uri="{FF2B5EF4-FFF2-40B4-BE49-F238E27FC236}">
                    <a16:creationId xmlns:a16="http://schemas.microsoft.com/office/drawing/2014/main" id="{CC2058BB-DA88-4E89-92C6-7A77367520E3}"/>
                  </a:ext>
                </a:extLst>
              </p:cNvPr>
              <p:cNvSpPr/>
              <p:nvPr/>
            </p:nvSpPr>
            <p:spPr>
              <a:xfrm>
                <a:off x="9497017" y="1920854"/>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E2773EA6-B3A6-41E4-9248-76794736D35A}"/>
                  </a:ext>
                </a:extLst>
              </p:cNvPr>
              <p:cNvSpPr/>
              <p:nvPr/>
            </p:nvSpPr>
            <p:spPr>
              <a:xfrm>
                <a:off x="9271000" y="1737551"/>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a:extLst>
                  <a:ext uri="{FF2B5EF4-FFF2-40B4-BE49-F238E27FC236}">
                    <a16:creationId xmlns:a16="http://schemas.microsoft.com/office/drawing/2014/main" id="{EA473D08-D8EE-4020-8D59-1DDE1D96D843}"/>
                  </a:ext>
                </a:extLst>
              </p:cNvPr>
              <p:cNvSpPr/>
              <p:nvPr/>
            </p:nvSpPr>
            <p:spPr>
              <a:xfrm>
                <a:off x="9622969" y="1887224"/>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F8A48844-0008-403E-8F9C-643A34CC4C7F}"/>
                  </a:ext>
                </a:extLst>
              </p:cNvPr>
              <p:cNvSpPr/>
              <p:nvPr/>
            </p:nvSpPr>
            <p:spPr>
              <a:xfrm>
                <a:off x="9323222" y="2017039"/>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a:extLst>
                  <a:ext uri="{FF2B5EF4-FFF2-40B4-BE49-F238E27FC236}">
                    <a16:creationId xmlns:a16="http://schemas.microsoft.com/office/drawing/2014/main" id="{B43BFB13-7ACC-4A0B-A8BF-3B9551C1C26F}"/>
                  </a:ext>
                </a:extLst>
              </p:cNvPr>
              <p:cNvSpPr/>
              <p:nvPr/>
            </p:nvSpPr>
            <p:spPr>
              <a:xfrm>
                <a:off x="9525599" y="2081226"/>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B1BD70D2-F207-4E2B-8372-84FBBDAF1322}"/>
                </a:ext>
              </a:extLst>
            </p:cNvPr>
            <p:cNvGrpSpPr/>
            <p:nvPr/>
          </p:nvGrpSpPr>
          <p:grpSpPr>
            <a:xfrm>
              <a:off x="4284272" y="2141378"/>
              <a:ext cx="503987" cy="470044"/>
              <a:chOff x="9270999" y="2586695"/>
              <a:chExt cx="503987" cy="470044"/>
            </a:xfrm>
          </p:grpSpPr>
          <p:sp>
            <p:nvSpPr>
              <p:cNvPr id="24" name="椭圆 23">
                <a:extLst>
                  <a:ext uri="{FF2B5EF4-FFF2-40B4-BE49-F238E27FC236}">
                    <a16:creationId xmlns:a16="http://schemas.microsoft.com/office/drawing/2014/main" id="{857BB3A4-52BD-4CDB-AD5A-D5E1EFF21881}"/>
                  </a:ext>
                </a:extLst>
              </p:cNvPr>
              <p:cNvSpPr/>
              <p:nvPr/>
            </p:nvSpPr>
            <p:spPr>
              <a:xfrm>
                <a:off x="9471039" y="2804878"/>
                <a:ext cx="51955" cy="519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41B16B6-DF3B-480E-A19C-12A26F0C144A}"/>
                  </a:ext>
                </a:extLst>
              </p:cNvPr>
              <p:cNvSpPr/>
              <p:nvPr/>
            </p:nvSpPr>
            <p:spPr>
              <a:xfrm>
                <a:off x="9270999" y="2586695"/>
                <a:ext cx="503987" cy="4700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5B85B46E-8B14-44C1-B4C4-481B3AA4701D}"/>
                  </a:ext>
                </a:extLst>
              </p:cNvPr>
              <p:cNvSpPr/>
              <p:nvPr/>
            </p:nvSpPr>
            <p:spPr>
              <a:xfrm>
                <a:off x="9429475" y="2632415"/>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4D39ECB4-BD9D-43F5-9CE4-3A3828C4A496}"/>
                  </a:ext>
                </a:extLst>
              </p:cNvPr>
              <p:cNvSpPr/>
              <p:nvPr/>
            </p:nvSpPr>
            <p:spPr>
              <a:xfrm>
                <a:off x="9630504" y="2788811"/>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1A3211C6-4607-442C-9E70-913205A36D14}"/>
                  </a:ext>
                </a:extLst>
              </p:cNvPr>
              <p:cNvSpPr/>
              <p:nvPr/>
            </p:nvSpPr>
            <p:spPr>
              <a:xfrm>
                <a:off x="9390264" y="2893587"/>
                <a:ext cx="83128" cy="45720"/>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2" name="直接箭头连接符 21">
              <a:extLst>
                <a:ext uri="{FF2B5EF4-FFF2-40B4-BE49-F238E27FC236}">
                  <a16:creationId xmlns:a16="http://schemas.microsoft.com/office/drawing/2014/main" id="{53C3912B-A84E-44E8-B8B7-F62B5B1382FA}"/>
                </a:ext>
              </a:extLst>
            </p:cNvPr>
            <p:cNvCxnSpPr/>
            <p:nvPr/>
          </p:nvCxnSpPr>
          <p:spPr>
            <a:xfrm>
              <a:off x="3613910" y="2570676"/>
              <a:ext cx="3218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E3A23ED-E132-4D43-A8EE-B92F84223AE9}"/>
                    </a:ext>
                  </a:extLst>
                </p:cNvPr>
                <p:cNvSpPr txBox="1"/>
                <p:nvPr/>
              </p:nvSpPr>
              <p:spPr>
                <a:xfrm>
                  <a:off x="2705377" y="2827283"/>
                  <a:ext cx="920252" cy="3960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𝑓</m:t>
                            </m:r>
                            <m:r>
                              <a:rPr lang="en-US" altLang="zh-CN" b="0" i="1" smtClean="0">
                                <a:latin typeface="Cambria Math" panose="02040503050406030204" pitchFamily="18" charset="0"/>
                              </a:rPr>
                              <m:t>,   (1, </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sub>
                        </m:sSub>
                      </m:oMath>
                    </m:oMathPara>
                  </a14:m>
                  <a:endParaRPr lang="zh-CN" altLang="en-US" dirty="0"/>
                </a:p>
              </p:txBody>
            </p:sp>
          </mc:Choice>
          <mc:Fallback xmlns="">
            <p:sp>
              <p:nvSpPr>
                <p:cNvPr id="23" name="文本框 22">
                  <a:extLst>
                    <a:ext uri="{FF2B5EF4-FFF2-40B4-BE49-F238E27FC236}">
                      <a16:creationId xmlns:a16="http://schemas.microsoft.com/office/drawing/2014/main" id="{CE3A23ED-E132-4D43-A8EE-B92F84223AE9}"/>
                    </a:ext>
                  </a:extLst>
                </p:cNvPr>
                <p:cNvSpPr txBox="1">
                  <a:spLocks noRot="1" noChangeAspect="1" noMove="1" noResize="1" noEditPoints="1" noAdjustHandles="1" noChangeArrowheads="1" noChangeShapeType="1" noTextEdit="1"/>
                </p:cNvSpPr>
                <p:nvPr/>
              </p:nvSpPr>
              <p:spPr>
                <a:xfrm>
                  <a:off x="2705377" y="2827283"/>
                  <a:ext cx="920252" cy="396006"/>
                </a:xfrm>
                <a:prstGeom prst="rect">
                  <a:avLst/>
                </a:prstGeom>
                <a:blipFill>
                  <a:blip r:embed="rId2"/>
                  <a:stretch>
                    <a:fillRect b="-9231"/>
                  </a:stretch>
                </a:blipFill>
              </p:spPr>
              <p:txBody>
                <a:bodyPr/>
                <a:lstStyle/>
                <a:p>
                  <a:r>
                    <a:rPr lang="zh-CN" altLang="en-US">
                      <a:noFill/>
                    </a:rPr>
                    <a:t> </a:t>
                  </a:r>
                </a:p>
              </p:txBody>
            </p:sp>
          </mc:Fallback>
        </mc:AlternateContent>
      </p:grpSp>
      <p:sp>
        <p:nvSpPr>
          <p:cNvPr id="74" name="文本框 73">
            <a:extLst>
              <a:ext uri="{FF2B5EF4-FFF2-40B4-BE49-F238E27FC236}">
                <a16:creationId xmlns:a16="http://schemas.microsoft.com/office/drawing/2014/main" id="{D3E3463E-63B0-4C05-ACBB-547275290597}"/>
              </a:ext>
            </a:extLst>
          </p:cNvPr>
          <p:cNvSpPr txBox="1"/>
          <p:nvPr/>
        </p:nvSpPr>
        <p:spPr>
          <a:xfrm>
            <a:off x="774785" y="4181726"/>
            <a:ext cx="4687502"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假设有</a:t>
            </a:r>
            <a:r>
              <a:rPr lang="en-US" altLang="zh-CN" sz="1400" dirty="0">
                <a:latin typeface="微软雅黑" panose="020B0503020204020204" pitchFamily="34" charset="-122"/>
                <a:ea typeface="微软雅黑" panose="020B0503020204020204" pitchFamily="34" charset="-122"/>
              </a:rPr>
              <a:t>y</a:t>
            </a:r>
            <a:r>
              <a:rPr lang="zh-CN" altLang="en-US" sz="1400" dirty="0">
                <a:latin typeface="微软雅黑" panose="020B0503020204020204" pitchFamily="34" charset="-122"/>
                <a:ea typeface="微软雅黑" panose="020B0503020204020204" pitchFamily="34" charset="-122"/>
              </a:rPr>
              <a:t>个发射机，</a:t>
            </a:r>
            <a:r>
              <a:rPr lang="en-US" altLang="zh-CN" sz="1400" dirty="0">
                <a:latin typeface="微软雅黑" panose="020B0503020204020204" pitchFamily="34" charset="-122"/>
                <a:ea typeface="微软雅黑" panose="020B0503020204020204" pitchFamily="34" charset="-122"/>
              </a:rPr>
              <a:t>n</a:t>
            </a:r>
            <a:r>
              <a:rPr lang="zh-CN" altLang="en-US" sz="1400" dirty="0">
                <a:latin typeface="微软雅黑" panose="020B0503020204020204" pitchFamily="34" charset="-122"/>
                <a:ea typeface="微软雅黑" panose="020B0503020204020204" pitchFamily="34" charset="-122"/>
              </a:rPr>
              <a:t>个接收机，每个发射机发送</a:t>
            </a:r>
            <a:r>
              <a:rPr lang="en-US" altLang="zh-CN" sz="1400" dirty="0">
                <a:latin typeface="微软雅黑" panose="020B0503020204020204" pitchFamily="34" charset="-122"/>
                <a:ea typeface="微软雅黑" panose="020B0503020204020204" pitchFamily="34" charset="-122"/>
              </a:rPr>
              <a:t>m</a:t>
            </a:r>
            <a:r>
              <a:rPr lang="zh-CN" altLang="en-US" sz="1400" dirty="0">
                <a:latin typeface="微软雅黑" panose="020B0503020204020204" pitchFamily="34" charset="-122"/>
                <a:ea typeface="微软雅黑" panose="020B0503020204020204" pitchFamily="34" charset="-122"/>
              </a:rPr>
              <a:t>个样本</a:t>
            </a: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CEE1BE2-BE34-47D5-8130-0D6A2695448D}"/>
                  </a:ext>
                </a:extLst>
              </p:cNvPr>
              <p:cNvSpPr txBox="1"/>
              <p:nvPr/>
            </p:nvSpPr>
            <p:spPr>
              <a:xfrm>
                <a:off x="2969820" y="4598119"/>
                <a:ext cx="1333057" cy="10245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𝑦𝑖</m:t>
                          </m:r>
                        </m:sub>
                      </m:sSub>
                      <m:r>
                        <a:rPr lang="en-US" altLang="zh-CN" b="0" i="1" smtClean="0">
                          <a:latin typeface="Cambria Math" panose="02040503050406030204" pitchFamily="18" charset="0"/>
                        </a:rPr>
                        <m:t>=[</m:t>
                      </m:r>
                      <m:m>
                        <m:mPr>
                          <m:mcs>
                            <m:mc>
                              <m:mcPr>
                                <m:count m:val="1"/>
                                <m:mcJc m:val="center"/>
                              </m:mcPr>
                            </m:mc>
                          </m:mcs>
                          <m:ctrlPr>
                            <a:rPr lang="en-US" altLang="zh-CN" b="0" i="1" smtClean="0">
                              <a:latin typeface="Cambria Math" panose="02040503050406030204" pitchFamily="18" charset="0"/>
                            </a:rPr>
                          </m:ctrlPr>
                        </m:mPr>
                        <m:m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𝑦𝑖</m:t>
                                </m:r>
                              </m:sub>
                              <m:sup>
                                <m:r>
                                  <a:rPr lang="en-US" altLang="zh-CN" b="0" i="1" smtClean="0">
                                    <a:latin typeface="Cambria Math" panose="02040503050406030204" pitchFamily="18" charset="0"/>
                                  </a:rPr>
                                  <m:t>1</m:t>
                                </m:r>
                              </m:sup>
                            </m:sSubSup>
                          </m:e>
                        </m:mr>
                        <m:mr>
                          <m:e>
                            <m:r>
                              <a:rPr lang="en-US" altLang="zh-CN" b="0" i="1" smtClean="0">
                                <a:latin typeface="Cambria Math" panose="02040503050406030204" pitchFamily="18" charset="0"/>
                              </a:rPr>
                              <m:t>⋮</m:t>
                            </m:r>
                          </m:e>
                        </m:mr>
                        <m:m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𝑚</m:t>
                                </m:r>
                              </m:sup>
                            </m:sSubSup>
                          </m:e>
                        </m:mr>
                      </m:m>
                      <m:r>
                        <a:rPr lang="en-US" altLang="zh-CN" b="0" i="1" smtClean="0">
                          <a:latin typeface="Cambria Math" panose="02040503050406030204" pitchFamily="18" charset="0"/>
                        </a:rPr>
                        <m:t>]</m:t>
                      </m:r>
                    </m:oMath>
                  </m:oMathPara>
                </a14:m>
                <a:endParaRPr lang="zh-CN" altLang="en-US" dirty="0"/>
              </a:p>
            </p:txBody>
          </p:sp>
        </mc:Choice>
        <mc:Fallback xmlns="">
          <p:sp>
            <p:nvSpPr>
              <p:cNvPr id="75" name="文本框 74">
                <a:extLst>
                  <a:ext uri="{FF2B5EF4-FFF2-40B4-BE49-F238E27FC236}">
                    <a16:creationId xmlns:a16="http://schemas.microsoft.com/office/drawing/2014/main" id="{9CEE1BE2-BE34-47D5-8130-0D6A2695448D}"/>
                  </a:ext>
                </a:extLst>
              </p:cNvPr>
              <p:cNvSpPr txBox="1">
                <a:spLocks noRot="1" noChangeAspect="1" noMove="1" noResize="1" noEditPoints="1" noAdjustHandles="1" noChangeArrowheads="1" noChangeShapeType="1" noTextEdit="1"/>
              </p:cNvSpPr>
              <p:nvPr/>
            </p:nvSpPr>
            <p:spPr>
              <a:xfrm>
                <a:off x="2969820" y="4598119"/>
                <a:ext cx="1333057" cy="1024511"/>
              </a:xfrm>
              <a:prstGeom prst="rect">
                <a:avLst/>
              </a:prstGeom>
              <a:blipFill>
                <a:blip r:embed="rId3"/>
                <a:stretch>
                  <a:fillRect/>
                </a:stretch>
              </a:blipFill>
            </p:spPr>
            <p:txBody>
              <a:bodyPr/>
              <a:lstStyle/>
              <a:p>
                <a:r>
                  <a:rPr lang="zh-CN" altLang="en-US">
                    <a:noFill/>
                  </a:rPr>
                  <a:t> </a:t>
                </a:r>
              </a:p>
            </p:txBody>
          </p:sp>
        </mc:Fallback>
      </mc:AlternateContent>
      <p:sp>
        <p:nvSpPr>
          <p:cNvPr id="76" name="文本框 75">
            <a:extLst>
              <a:ext uri="{FF2B5EF4-FFF2-40B4-BE49-F238E27FC236}">
                <a16:creationId xmlns:a16="http://schemas.microsoft.com/office/drawing/2014/main" id="{A31C8366-A24A-4A3F-8DC2-4559BA6004B6}"/>
              </a:ext>
            </a:extLst>
          </p:cNvPr>
          <p:cNvSpPr txBox="1"/>
          <p:nvPr/>
        </p:nvSpPr>
        <p:spPr>
          <a:xfrm>
            <a:off x="774785" y="4920826"/>
            <a:ext cx="2467342" cy="369332"/>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对于一个发射机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接收机对</a:t>
            </a:r>
            <a:r>
              <a:rPr lang="zh-CN" altLang="en-US" dirty="0"/>
              <a:t>：</a:t>
            </a:r>
          </a:p>
        </p:txBody>
      </p:sp>
      <p:sp>
        <p:nvSpPr>
          <p:cNvPr id="77" name="文本框 76">
            <a:extLst>
              <a:ext uri="{FF2B5EF4-FFF2-40B4-BE49-F238E27FC236}">
                <a16:creationId xmlns:a16="http://schemas.microsoft.com/office/drawing/2014/main" id="{5A23615A-E14C-44AA-A777-217370065ACB}"/>
              </a:ext>
            </a:extLst>
          </p:cNvPr>
          <p:cNvSpPr txBox="1"/>
          <p:nvPr/>
        </p:nvSpPr>
        <p:spPr>
          <a:xfrm>
            <a:off x="797868" y="5659926"/>
            <a:ext cx="1116011" cy="369332"/>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Prototypes</a:t>
            </a:r>
            <a:r>
              <a:rPr lang="en-US" altLang="zh-CN" dirty="0"/>
              <a:t>:</a:t>
            </a:r>
            <a:endParaRPr lang="zh-CN" altLang="en-US" dirty="0"/>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700C47C0-E07B-4399-8E24-98BC58042B9A}"/>
                  </a:ext>
                </a:extLst>
              </p:cNvPr>
              <p:cNvSpPr txBox="1"/>
              <p:nvPr/>
            </p:nvSpPr>
            <p:spPr>
              <a:xfrm>
                <a:off x="2106688" y="5672657"/>
                <a:ext cx="547073"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𝑦𝑖</m:t>
                          </m:r>
                        </m:sub>
                      </m:sSub>
                    </m:oMath>
                  </m:oMathPara>
                </a14:m>
                <a:endParaRPr lang="zh-CN" altLang="en-US" dirty="0"/>
              </a:p>
            </p:txBody>
          </p:sp>
        </mc:Choice>
        <mc:Fallback xmlns="">
          <p:sp>
            <p:nvSpPr>
              <p:cNvPr id="78" name="文本框 77">
                <a:extLst>
                  <a:ext uri="{FF2B5EF4-FFF2-40B4-BE49-F238E27FC236}">
                    <a16:creationId xmlns:a16="http://schemas.microsoft.com/office/drawing/2014/main" id="{700C47C0-E07B-4399-8E24-98BC58042B9A}"/>
                  </a:ext>
                </a:extLst>
              </p:cNvPr>
              <p:cNvSpPr txBox="1">
                <a:spLocks noRot="1" noChangeAspect="1" noMove="1" noResize="1" noEditPoints="1" noAdjustHandles="1" noChangeArrowheads="1" noChangeShapeType="1" noTextEdit="1"/>
              </p:cNvSpPr>
              <p:nvPr/>
            </p:nvSpPr>
            <p:spPr>
              <a:xfrm>
                <a:off x="2106688" y="5672657"/>
                <a:ext cx="547073" cy="391261"/>
              </a:xfrm>
              <a:prstGeom prst="rect">
                <a:avLst/>
              </a:prstGeom>
              <a:blipFill>
                <a:blip r:embed="rId4"/>
                <a:stretch>
                  <a:fillRect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B4E936ED-47E2-46A6-B0C2-AF4E931048C1}"/>
                  </a:ext>
                </a:extLst>
              </p:cNvPr>
              <p:cNvSpPr txBox="1"/>
              <p:nvPr/>
            </p:nvSpPr>
            <p:spPr>
              <a:xfrm>
                <a:off x="7176111" y="1536077"/>
                <a:ext cx="4657230"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Σ</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𝐶𝑜𝑣</m:t>
                      </m:r>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𝑦𝑖</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1</m:t>
                          </m:r>
                        </m:num>
                        <m:den>
                          <m:r>
                            <a:rPr lang="en-US" altLang="zh-CN" sz="1800" b="0" i="1" smtClean="0">
                              <a:latin typeface="Cambria Math" panose="02040503050406030204" pitchFamily="18" charset="0"/>
                            </a:rPr>
                            <m:t>𝑚</m:t>
                          </m:r>
                        </m:den>
                      </m:f>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𝑦𝑖</m:t>
                          </m:r>
                        </m:sub>
                      </m:sSub>
                      <m:r>
                        <a:rPr lang="en-US" altLang="zh-CN" b="0" i="1" smtClean="0">
                          <a:latin typeface="Cambria Math" panose="02040503050406030204" pitchFamily="18" charset="0"/>
                        </a:rPr>
                        <m:t>−</m:t>
                      </m:r>
                      <m:acc>
                        <m:accPr>
                          <m:chr m:val="̅"/>
                          <m:ctrlPr>
                            <a:rPr lang="en-US" altLang="zh-CN" sz="1800"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𝑦𝑖</m:t>
                              </m:r>
                            </m:sub>
                          </m:sSub>
                        </m:e>
                      </m:acc>
                      <m:r>
                        <a:rPr lang="en-US" altLang="zh-CN" sz="1800" b="0" i="1" smtClean="0">
                          <a:latin typeface="Cambria Math" panose="02040503050406030204" pitchFamily="18" charset="0"/>
                        </a:rPr>
                        <m:t>)</m:t>
                      </m:r>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𝑦𝑖</m:t>
                              </m:r>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𝑦𝑖</m:t>
                                  </m:r>
                                </m:sub>
                              </m:sSub>
                            </m:e>
                          </m:acc>
                          <m:r>
                            <a:rPr lang="en-US" altLang="zh-CN" sz="1800" b="0" i="1" smtClean="0">
                              <a:latin typeface="Cambria Math" panose="02040503050406030204" pitchFamily="18" charset="0"/>
                            </a:rPr>
                            <m:t>)</m:t>
                          </m:r>
                        </m:e>
                        <m:sup>
                          <m:r>
                            <a:rPr lang="en-US" altLang="zh-CN" sz="1800" b="0" i="1" smtClean="0">
                              <a:latin typeface="Cambria Math" panose="02040503050406030204" pitchFamily="18" charset="0"/>
                            </a:rPr>
                            <m:t>𝑇</m:t>
                          </m:r>
                        </m:sup>
                      </m:sSup>
                    </m:oMath>
                  </m:oMathPara>
                </a14:m>
                <a:endParaRPr lang="zh-CN" altLang="en-US" dirty="0"/>
              </a:p>
            </p:txBody>
          </p:sp>
        </mc:Choice>
        <mc:Fallback xmlns="">
          <p:sp>
            <p:nvSpPr>
              <p:cNvPr id="82" name="文本框 81">
                <a:extLst>
                  <a:ext uri="{FF2B5EF4-FFF2-40B4-BE49-F238E27FC236}">
                    <a16:creationId xmlns:a16="http://schemas.microsoft.com/office/drawing/2014/main" id="{B4E936ED-47E2-46A6-B0C2-AF4E931048C1}"/>
                  </a:ext>
                </a:extLst>
              </p:cNvPr>
              <p:cNvSpPr txBox="1">
                <a:spLocks noRot="1" noChangeAspect="1" noMove="1" noResize="1" noEditPoints="1" noAdjustHandles="1" noChangeArrowheads="1" noChangeShapeType="1" noTextEdit="1"/>
              </p:cNvSpPr>
              <p:nvPr/>
            </p:nvSpPr>
            <p:spPr>
              <a:xfrm>
                <a:off x="7176111" y="1536077"/>
                <a:ext cx="4657230" cy="612732"/>
              </a:xfrm>
              <a:prstGeom prst="rect">
                <a:avLst/>
              </a:prstGeom>
              <a:blipFill>
                <a:blip r:embed="rId5"/>
                <a:stretch>
                  <a:fillRect/>
                </a:stretch>
              </a:blipFill>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383D3AA5-8690-494B-A2F3-9E4C08D3A99E}"/>
              </a:ext>
            </a:extLst>
          </p:cNvPr>
          <p:cNvSpPr txBox="1"/>
          <p:nvPr/>
        </p:nvSpPr>
        <p:spPr>
          <a:xfrm>
            <a:off x="6901308" y="1200879"/>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协方差矩阵</a:t>
            </a:r>
            <a:r>
              <a:rPr lang="zh-CN" altLang="en-US" dirty="0"/>
              <a:t>：</a:t>
            </a:r>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1DB3B152-AD35-4F3D-89DC-4F2DF2C045DA}"/>
                  </a:ext>
                </a:extLst>
              </p:cNvPr>
              <p:cNvSpPr txBox="1"/>
              <p:nvPr/>
            </p:nvSpPr>
            <p:spPr>
              <a:xfrm>
                <a:off x="6941176" y="2602258"/>
                <a:ext cx="5374548" cy="89165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𝑚</m:t>
                              </m:r>
                            </m:sup>
                          </m:sSubSup>
                        </m:e>
                      </m:d>
                      <m:r>
                        <a:rPr lang="en-US" altLang="zh-CN" b="0" i="1" smtClean="0">
                          <a:latin typeface="Cambria Math" panose="02040503050406030204" pitchFamily="18" charset="0"/>
                        </a:rPr>
                        <m:t>=</m:t>
                      </m:r>
                    </m:oMath>
                  </m:oMathPara>
                </a14:m>
                <a:br>
                  <a:rPr lang="en-US" altLang="zh-CN" b="0" i="1" dirty="0">
                    <a:latin typeface="Cambria Math" panose="02040503050406030204" pitchFamily="18" charset="0"/>
                  </a:rPr>
                </a:br>
                <a:r>
                  <a:rPr lang="en-US" altLang="zh-CN" b="0" i="1" dirty="0">
                    <a:latin typeface="Cambria Math" panose="02040503050406030204" pitchFamily="18" charset="0"/>
                  </a:rPr>
                  <a:t>                     </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rPr>
                            </m:ctrlPr>
                          </m:radPr>
                          <m:deg/>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𝑚</m:t>
                                </m:r>
                              </m:sup>
                            </m:sSup>
                            <m:d>
                              <m:dPr>
                                <m:begChr m:val="|"/>
                                <m:endChr m:val="|"/>
                                <m:ctrlPr>
                                  <a:rPr lang="en-US" altLang="zh-CN" b="0" i="1" smtClean="0">
                                    <a:latin typeface="Cambria Math" panose="02040503050406030204" pitchFamily="18" charset="0"/>
                                  </a:rPr>
                                </m:ctrlPr>
                              </m:dPr>
                              <m:e>
                                <m:nary>
                                  <m:naryPr>
                                    <m:chr m:val="∑"/>
                                    <m:subHide m:val="on"/>
                                    <m:supHide m:val="on"/>
                                    <m:ctrlPr>
                                      <a:rPr lang="zh-CN" altLang="en-US" i="1">
                                        <a:latin typeface="Cambria Math" panose="02040503050406030204" pitchFamily="18" charset="0"/>
                                      </a:rPr>
                                    </m:ctrlPr>
                                  </m:naryPr>
                                  <m:sub/>
                                  <m:sup/>
                                  <m:e>
                                    <m:r>
                                      <a:rPr lang="en-US" altLang="zh-CN" i="1">
                                        <a:latin typeface="Cambria Math" panose="02040503050406030204" pitchFamily="18" charset="0"/>
                                      </a:rPr>
                                      <m:t> </m:t>
                                    </m:r>
                                  </m:e>
                                </m:nary>
                              </m:e>
                            </m:d>
                          </m:e>
                        </m:rad>
                      </m:den>
                    </m:f>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𝑦𝑖</m:t>
                                </m:r>
                              </m:sub>
                            </m:sSub>
                          </m:e>
                        </m:d>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Σ</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𝑦𝑖</m:t>
                        </m:r>
                      </m:sub>
                    </m:sSub>
                    <m:r>
                      <a:rPr lang="en-US" altLang="zh-CN" b="0" i="1" smtClean="0">
                        <a:latin typeface="Cambria Math" panose="02040503050406030204" pitchFamily="18" charset="0"/>
                      </a:rPr>
                      <m:t>))</m:t>
                    </m:r>
                  </m:oMath>
                </a14:m>
                <a:endParaRPr lang="zh-CN" altLang="en-US" dirty="0"/>
              </a:p>
            </p:txBody>
          </p:sp>
        </mc:Choice>
        <mc:Fallback xmlns="">
          <p:sp>
            <p:nvSpPr>
              <p:cNvPr id="85" name="文本框 84">
                <a:extLst>
                  <a:ext uri="{FF2B5EF4-FFF2-40B4-BE49-F238E27FC236}">
                    <a16:creationId xmlns:a16="http://schemas.microsoft.com/office/drawing/2014/main" id="{1DB3B152-AD35-4F3D-89DC-4F2DF2C045DA}"/>
                  </a:ext>
                </a:extLst>
              </p:cNvPr>
              <p:cNvSpPr txBox="1">
                <a:spLocks noRot="1" noChangeAspect="1" noMove="1" noResize="1" noEditPoints="1" noAdjustHandles="1" noChangeArrowheads="1" noChangeShapeType="1" noTextEdit="1"/>
              </p:cNvSpPr>
              <p:nvPr/>
            </p:nvSpPr>
            <p:spPr>
              <a:xfrm>
                <a:off x="6941176" y="2602258"/>
                <a:ext cx="5374548" cy="891654"/>
              </a:xfrm>
              <a:prstGeom prst="rect">
                <a:avLst/>
              </a:prstGeom>
              <a:blipFill>
                <a:blip r:embed="rId6"/>
                <a:stretch>
                  <a:fillRect l="-341" b="-54795"/>
                </a:stretch>
              </a:blipFill>
            </p:spPr>
            <p:txBody>
              <a:bodyPr/>
              <a:lstStyle/>
              <a:p>
                <a:r>
                  <a:rPr lang="zh-CN" altLang="en-US">
                    <a:noFill/>
                  </a:rPr>
                  <a:t> </a:t>
                </a:r>
              </a:p>
            </p:txBody>
          </p:sp>
        </mc:Fallback>
      </mc:AlternateContent>
      <p:sp>
        <p:nvSpPr>
          <p:cNvPr id="88" name="文本框 87">
            <a:extLst>
              <a:ext uri="{FF2B5EF4-FFF2-40B4-BE49-F238E27FC236}">
                <a16:creationId xmlns:a16="http://schemas.microsoft.com/office/drawing/2014/main" id="{4358EF7A-E948-4945-9ED4-AF99F97EA318}"/>
              </a:ext>
            </a:extLst>
          </p:cNvPr>
          <p:cNvSpPr txBox="1"/>
          <p:nvPr/>
        </p:nvSpPr>
        <p:spPr>
          <a:xfrm>
            <a:off x="6901308" y="2119060"/>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高维高斯分布</a:t>
            </a:r>
            <a:r>
              <a:rPr lang="zh-CN" altLang="en-US" dirty="0"/>
              <a:t>：</a:t>
            </a:r>
          </a:p>
        </p:txBody>
      </p:sp>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2501D7A7-AA1E-4A06-98CA-5F9661015559}"/>
                  </a:ext>
                </a:extLst>
              </p:cNvPr>
              <p:cNvSpPr txBox="1"/>
              <p:nvPr/>
            </p:nvSpPr>
            <p:spPr>
              <a:xfrm>
                <a:off x="6851911" y="3355462"/>
                <a:ext cx="3502369"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𝑚</m:t>
                                  </m:r>
                                </m:sup>
                              </m:sSubSup>
                            </m:e>
                          </m:d>
                        </m:e>
                      </m:nary>
                    </m:oMath>
                  </m:oMathPara>
                </a14:m>
                <a:endParaRPr lang="zh-CN" altLang="en-US" dirty="0"/>
              </a:p>
            </p:txBody>
          </p:sp>
        </mc:Choice>
        <mc:Fallback xmlns="">
          <p:sp>
            <p:nvSpPr>
              <p:cNvPr id="89" name="文本框 88">
                <a:extLst>
                  <a:ext uri="{FF2B5EF4-FFF2-40B4-BE49-F238E27FC236}">
                    <a16:creationId xmlns:a16="http://schemas.microsoft.com/office/drawing/2014/main" id="{2501D7A7-AA1E-4A06-98CA-5F9661015559}"/>
                  </a:ext>
                </a:extLst>
              </p:cNvPr>
              <p:cNvSpPr txBox="1">
                <a:spLocks noRot="1" noChangeAspect="1" noMove="1" noResize="1" noEditPoints="1" noAdjustHandles="1" noChangeArrowheads="1" noChangeShapeType="1" noTextEdit="1"/>
              </p:cNvSpPr>
              <p:nvPr/>
            </p:nvSpPr>
            <p:spPr>
              <a:xfrm>
                <a:off x="6851911" y="3355462"/>
                <a:ext cx="3502369" cy="848566"/>
              </a:xfrm>
              <a:prstGeom prst="rect">
                <a:avLst/>
              </a:prstGeom>
              <a:blipFill>
                <a:blip r:embed="rId7"/>
                <a:stretch>
                  <a:fillRect/>
                </a:stretch>
              </a:blipFill>
            </p:spPr>
            <p:txBody>
              <a:bodyPr/>
              <a:lstStyle/>
              <a:p>
                <a:r>
                  <a:rPr lang="zh-CN" altLang="en-US">
                    <a:noFill/>
                  </a:rPr>
                  <a:t> </a:t>
                </a:r>
              </a:p>
            </p:txBody>
          </p:sp>
        </mc:Fallback>
      </mc:AlternateContent>
      <p:sp>
        <p:nvSpPr>
          <p:cNvPr id="90" name="文本框 89">
            <a:extLst>
              <a:ext uri="{FF2B5EF4-FFF2-40B4-BE49-F238E27FC236}">
                <a16:creationId xmlns:a16="http://schemas.microsoft.com/office/drawing/2014/main" id="{A1BF94EC-3051-4A06-A205-6F6A23A4EC9A}"/>
              </a:ext>
            </a:extLst>
          </p:cNvPr>
          <p:cNvSpPr txBox="1"/>
          <p:nvPr/>
        </p:nvSpPr>
        <p:spPr>
          <a:xfrm>
            <a:off x="6315274" y="4148113"/>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拒绝阈值</a:t>
            </a:r>
            <a:r>
              <a:rPr lang="zh-CN" altLang="en-US" dirty="0"/>
              <a:t>：</a:t>
            </a:r>
          </a:p>
        </p:txBody>
      </p:sp>
      <p:grpSp>
        <p:nvGrpSpPr>
          <p:cNvPr id="91" name="组合 90">
            <a:extLst>
              <a:ext uri="{FF2B5EF4-FFF2-40B4-BE49-F238E27FC236}">
                <a16:creationId xmlns:a16="http://schemas.microsoft.com/office/drawing/2014/main" id="{891257D5-5FC6-41CD-A933-422AD9B5B81D}"/>
              </a:ext>
            </a:extLst>
          </p:cNvPr>
          <p:cNvGrpSpPr/>
          <p:nvPr/>
        </p:nvGrpSpPr>
        <p:grpSpPr>
          <a:xfrm>
            <a:off x="7293609" y="4314159"/>
            <a:ext cx="4049955" cy="2065410"/>
            <a:chOff x="3644900" y="3220994"/>
            <a:chExt cx="4049955" cy="2065410"/>
          </a:xfrm>
        </p:grpSpPr>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4FFF18EE-FBD8-4BFD-8F1B-55BC8A20B0C3}"/>
                    </a:ext>
                  </a:extLst>
                </p:cNvPr>
                <p:cNvSpPr txBox="1"/>
                <p:nvPr/>
              </p:nvSpPr>
              <p:spPr>
                <a:xfrm>
                  <a:off x="4240415" y="3220994"/>
                  <a:ext cx="2858924" cy="416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𝑓𝑜𝑟</m:t>
                        </m:r>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𝑦𝑖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𝑦𝑖</m:t>
                            </m:r>
                          </m:sub>
                        </m:sSub>
                        <m:r>
                          <a:rPr lang="en-US" altLang="zh-CN" b="0" i="1" smtClean="0">
                            <a:latin typeface="Cambria Math" panose="02040503050406030204" pitchFamily="18" charset="0"/>
                            <a:ea typeface="Cambria Math" panose="02040503050406030204" pitchFamily="18" charset="0"/>
                          </a:rPr>
                          <m:t> : </m:t>
                        </m:r>
                      </m:oMath>
                    </m:oMathPara>
                  </a14:m>
                  <a:endParaRPr lang="zh-CN" altLang="en-US" dirty="0"/>
                </a:p>
              </p:txBody>
            </p:sp>
          </mc:Choice>
          <mc:Fallback xmlns="">
            <p:sp>
              <p:nvSpPr>
                <p:cNvPr id="92" name="文本框 91">
                  <a:extLst>
                    <a:ext uri="{FF2B5EF4-FFF2-40B4-BE49-F238E27FC236}">
                      <a16:creationId xmlns:a16="http://schemas.microsoft.com/office/drawing/2014/main" id="{4FFF18EE-FBD8-4BFD-8F1B-55BC8A20B0C3}"/>
                    </a:ext>
                  </a:extLst>
                </p:cNvPr>
                <p:cNvSpPr txBox="1">
                  <a:spLocks noRot="1" noChangeAspect="1" noMove="1" noResize="1" noEditPoints="1" noAdjustHandles="1" noChangeArrowheads="1" noChangeShapeType="1" noTextEdit="1"/>
                </p:cNvSpPr>
                <p:nvPr/>
              </p:nvSpPr>
              <p:spPr>
                <a:xfrm>
                  <a:off x="4240415" y="3220994"/>
                  <a:ext cx="2858924" cy="416011"/>
                </a:xfrm>
                <a:prstGeom prst="rect">
                  <a:avLst/>
                </a:prstGeom>
                <a:blipFill>
                  <a:blip r:embed="rId8"/>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F5FE512B-490E-4375-BB91-4365CC76EDE5}"/>
                    </a:ext>
                  </a:extLst>
                </p:cNvPr>
                <p:cNvSpPr txBox="1"/>
                <p:nvPr/>
              </p:nvSpPr>
              <p:spPr>
                <a:xfrm>
                  <a:off x="3644900" y="3771900"/>
                  <a:ext cx="4049955" cy="421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𝑦𝑖</m:t>
                            </m:r>
                          </m:sub>
                          <m:sup>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𝑚</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1</m:t>
                                </m:r>
                              </m:sup>
                            </m:sSubSup>
                          </m:e>
                        </m:d>
                        <m:r>
                          <a:rPr lang="en-US" altLang="zh-CN" b="0" i="1" smtClean="0">
                            <a:latin typeface="Cambria Math" panose="02040503050406030204" pitchFamily="18" charset="0"/>
                          </a:rPr>
                          <m:t>, </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2</m:t>
                                </m:r>
                              </m:sup>
                            </m:sSubSup>
                          </m:e>
                        </m:d>
                        <m:r>
                          <a:rPr lang="en-US" altLang="zh-CN" b="0" i="0" smtClean="0">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b="0" i="1" smtClean="0">
                                <a:latin typeface="Cambria Math" panose="02040503050406030204" pitchFamily="18" charset="0"/>
                              </a:rPr>
                              <m:t>𝑚</m:t>
                            </m:r>
                          </m:sup>
                        </m:sSubSup>
                        <m:r>
                          <a:rPr lang="en-US" altLang="zh-CN" i="1">
                            <a:latin typeface="Cambria Math" panose="02040503050406030204" pitchFamily="18" charset="0"/>
                          </a:rPr>
                          <m:t>)</m:t>
                        </m:r>
                      </m:oMath>
                    </m:oMathPara>
                  </a14:m>
                  <a:endParaRPr lang="zh-CN" altLang="en-US" dirty="0"/>
                </a:p>
              </p:txBody>
            </p:sp>
          </mc:Choice>
          <mc:Fallback xmlns="">
            <p:sp>
              <p:nvSpPr>
                <p:cNvPr id="93" name="文本框 92">
                  <a:extLst>
                    <a:ext uri="{FF2B5EF4-FFF2-40B4-BE49-F238E27FC236}">
                      <a16:creationId xmlns:a16="http://schemas.microsoft.com/office/drawing/2014/main" id="{F5FE512B-490E-4375-BB91-4365CC76EDE5}"/>
                    </a:ext>
                  </a:extLst>
                </p:cNvPr>
                <p:cNvSpPr txBox="1">
                  <a:spLocks noRot="1" noChangeAspect="1" noMove="1" noResize="1" noEditPoints="1" noAdjustHandles="1" noChangeArrowheads="1" noChangeShapeType="1" noTextEdit="1"/>
                </p:cNvSpPr>
                <p:nvPr/>
              </p:nvSpPr>
              <p:spPr>
                <a:xfrm>
                  <a:off x="3644900" y="3771900"/>
                  <a:ext cx="4049955" cy="421013"/>
                </a:xfrm>
                <a:prstGeom prst="rect">
                  <a:avLst/>
                </a:prstGeom>
                <a:blipFill>
                  <a:blip r:embed="rId9"/>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1D40D35-2ACC-4529-9C7F-97BDA32F4161}"/>
                    </a:ext>
                  </a:extLst>
                </p:cNvPr>
                <p:cNvSpPr txBox="1"/>
                <p:nvPr/>
              </p:nvSpPr>
              <p:spPr>
                <a:xfrm>
                  <a:off x="3980841" y="4335702"/>
                  <a:ext cx="3241721" cy="416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𝑈𝑝𝑠𝑜𝑟𝑡𝑒𝑑</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𝑦𝑖</m:t>
                            </m:r>
                          </m:sub>
                          <m:sup>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𝑦𝑖</m:t>
                            </m:r>
                          </m:sub>
                          <m:sup>
                            <m:r>
                              <a:rPr lang="en-US" altLang="zh-CN" i="1">
                                <a:latin typeface="Cambria Math" panose="02040503050406030204" pitchFamily="18" charset="0"/>
                              </a:rPr>
                              <m:t>2</m:t>
                            </m:r>
                          </m:sup>
                        </m:sSubSup>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𝑦𝑖</m:t>
                            </m:r>
                          </m:sub>
                          <m:sup>
                            <m:r>
                              <a:rPr lang="en-US" altLang="zh-CN" i="1">
                                <a:latin typeface="Cambria Math" panose="02040503050406030204" pitchFamily="18" charset="0"/>
                              </a:rPr>
                              <m:t>𝑚</m:t>
                            </m:r>
                          </m:sup>
                        </m:sSubSup>
                        <m:r>
                          <a:rPr lang="en-US" altLang="zh-CN" b="0" i="1" smtClean="0">
                            <a:latin typeface="Cambria Math" panose="02040503050406030204" pitchFamily="18" charset="0"/>
                          </a:rPr>
                          <m:t>)</m:t>
                        </m:r>
                      </m:oMath>
                    </m:oMathPara>
                  </a14:m>
                  <a:endParaRPr lang="zh-CN" altLang="en-US" dirty="0"/>
                </a:p>
              </p:txBody>
            </p:sp>
          </mc:Choice>
          <mc:Fallback xmlns="">
            <p:sp>
              <p:nvSpPr>
                <p:cNvPr id="94" name="文本框 93">
                  <a:extLst>
                    <a:ext uri="{FF2B5EF4-FFF2-40B4-BE49-F238E27FC236}">
                      <a16:creationId xmlns:a16="http://schemas.microsoft.com/office/drawing/2014/main" id="{E1D40D35-2ACC-4529-9C7F-97BDA32F4161}"/>
                    </a:ext>
                  </a:extLst>
                </p:cNvPr>
                <p:cNvSpPr txBox="1">
                  <a:spLocks noRot="1" noChangeAspect="1" noMove="1" noResize="1" noEditPoints="1" noAdjustHandles="1" noChangeArrowheads="1" noChangeShapeType="1" noTextEdit="1"/>
                </p:cNvSpPr>
                <p:nvPr/>
              </p:nvSpPr>
              <p:spPr>
                <a:xfrm>
                  <a:off x="3980841" y="4335702"/>
                  <a:ext cx="3241721" cy="416011"/>
                </a:xfrm>
                <a:prstGeom prst="rect">
                  <a:avLst/>
                </a:prstGeom>
                <a:blipFill>
                  <a:blip r:embed="rId10"/>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57918FF0-1042-493B-9132-D44744D57189}"/>
                    </a:ext>
                  </a:extLst>
                </p:cNvPr>
                <p:cNvSpPr txBox="1"/>
                <p:nvPr/>
              </p:nvSpPr>
              <p:spPr>
                <a:xfrm>
                  <a:off x="4157074" y="4894502"/>
                  <a:ext cx="2698175" cy="3919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𝑦</m:t>
                            </m:r>
                            <m:r>
                              <a:rPr lang="en-US" altLang="zh-CN" b="0" i="1" smtClean="0">
                                <a:latin typeface="Cambria Math" panose="02040503050406030204" pitchFamily="18" charset="0"/>
                              </a:rPr>
                              <m:t>_</m:t>
                            </m:r>
                            <m:r>
                              <a:rPr lang="en-US" altLang="zh-CN" b="0" i="1" smtClean="0">
                                <a:latin typeface="Cambria Math" panose="02040503050406030204" pitchFamily="18" charset="0"/>
                              </a:rPr>
                              <m:t>𝑚𝑎𝑔𝑖𝑛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𝑟𝑎𝑡𝑖𝑜</m:t>
                        </m:r>
                        <m:r>
                          <a:rPr lang="en-US" altLang="zh-CN" b="0" i="1" smtClean="0">
                            <a:latin typeface="Cambria Math" panose="02040503050406030204" pitchFamily="18" charset="0"/>
                          </a:rPr>
                          <m:t> ∗</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oMath>
                    </m:oMathPara>
                  </a14:m>
                  <a:endParaRPr lang="zh-CN" altLang="en-US" dirty="0"/>
                </a:p>
              </p:txBody>
            </p:sp>
          </mc:Choice>
          <mc:Fallback xmlns="">
            <p:sp>
              <p:nvSpPr>
                <p:cNvPr id="95" name="文本框 94">
                  <a:extLst>
                    <a:ext uri="{FF2B5EF4-FFF2-40B4-BE49-F238E27FC236}">
                      <a16:creationId xmlns:a16="http://schemas.microsoft.com/office/drawing/2014/main" id="{57918FF0-1042-493B-9132-D44744D57189}"/>
                    </a:ext>
                  </a:extLst>
                </p:cNvPr>
                <p:cNvSpPr txBox="1">
                  <a:spLocks noRot="1" noChangeAspect="1" noMove="1" noResize="1" noEditPoints="1" noAdjustHandles="1" noChangeArrowheads="1" noChangeShapeType="1" noTextEdit="1"/>
                </p:cNvSpPr>
                <p:nvPr/>
              </p:nvSpPr>
              <p:spPr>
                <a:xfrm>
                  <a:off x="4157074" y="4894502"/>
                  <a:ext cx="2698175" cy="391902"/>
                </a:xfrm>
                <a:prstGeom prst="rect">
                  <a:avLst/>
                </a:prstGeom>
                <a:blipFill>
                  <a:blip r:embed="rId11"/>
                  <a:stretch>
                    <a:fillRect b="-9231"/>
                  </a:stretch>
                </a:blipFill>
              </p:spPr>
              <p:txBody>
                <a:bodyPr/>
                <a:lstStyle/>
                <a:p>
                  <a:r>
                    <a:rPr lang="zh-CN" altLang="en-US">
                      <a:noFill/>
                    </a:rPr>
                    <a:t> </a:t>
                  </a:r>
                </a:p>
              </p:txBody>
            </p:sp>
          </mc:Fallback>
        </mc:AlternateContent>
      </p:grpSp>
      <p:sp>
        <p:nvSpPr>
          <p:cNvPr id="96" name="文本框 95">
            <a:extLst>
              <a:ext uri="{FF2B5EF4-FFF2-40B4-BE49-F238E27FC236}">
                <a16:creationId xmlns:a16="http://schemas.microsoft.com/office/drawing/2014/main" id="{9B0E05AC-71C4-446A-8D7E-40231A85B342}"/>
              </a:ext>
            </a:extLst>
          </p:cNvPr>
          <p:cNvSpPr txBox="1"/>
          <p:nvPr/>
        </p:nvSpPr>
        <p:spPr>
          <a:xfrm>
            <a:off x="400680" y="1325463"/>
            <a:ext cx="3608680"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基于混合高斯分布的决策：</a:t>
            </a:r>
          </a:p>
        </p:txBody>
      </p:sp>
      <p:cxnSp>
        <p:nvCxnSpPr>
          <p:cNvPr id="97" name="直接连接符 96">
            <a:extLst>
              <a:ext uri="{FF2B5EF4-FFF2-40B4-BE49-F238E27FC236}">
                <a16:creationId xmlns:a16="http://schemas.microsoft.com/office/drawing/2014/main" id="{100B55F4-B181-4106-96F5-29FC81BA57A8}"/>
              </a:ext>
            </a:extLst>
          </p:cNvPr>
          <p:cNvCxnSpPr/>
          <p:nvPr/>
        </p:nvCxnSpPr>
        <p:spPr>
          <a:xfrm>
            <a:off x="5267340" y="1708062"/>
            <a:ext cx="0" cy="1013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F9842E5D-A897-470C-958E-5D59398B5DAC}"/>
                  </a:ext>
                </a:extLst>
              </p:cNvPr>
              <p:cNvSpPr txBox="1"/>
              <p:nvPr/>
            </p:nvSpPr>
            <p:spPr>
              <a:xfrm>
                <a:off x="4218806" y="4909701"/>
                <a:ext cx="1815305"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𝑦𝑖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𝑦𝑖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98" name="文本框 97">
                <a:extLst>
                  <a:ext uri="{FF2B5EF4-FFF2-40B4-BE49-F238E27FC236}">
                    <a16:creationId xmlns:a16="http://schemas.microsoft.com/office/drawing/2014/main" id="{F9842E5D-A897-470C-958E-5D59398B5DAC}"/>
                  </a:ext>
                </a:extLst>
              </p:cNvPr>
              <p:cNvSpPr txBox="1">
                <a:spLocks noRot="1" noChangeAspect="1" noMove="1" noResize="1" noEditPoints="1" noAdjustHandles="1" noChangeArrowheads="1" noChangeShapeType="1" noTextEdit="1"/>
              </p:cNvSpPr>
              <p:nvPr/>
            </p:nvSpPr>
            <p:spPr>
              <a:xfrm>
                <a:off x="4218806" y="4909701"/>
                <a:ext cx="1815305" cy="391582"/>
              </a:xfrm>
              <a:prstGeom prst="rect">
                <a:avLst/>
              </a:prstGeom>
              <a:blipFill>
                <a:blip r:embed="rId12"/>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265A6B6C-133E-45A6-8B00-CF7EE8843352}"/>
                  </a:ext>
                </a:extLst>
              </p:cNvPr>
              <p:cNvSpPr txBox="1"/>
              <p:nvPr/>
            </p:nvSpPr>
            <p:spPr>
              <a:xfrm>
                <a:off x="1103879" y="3223140"/>
                <a:ext cx="503987" cy="3960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(1, </m:t>
                          </m:r>
                          <m:r>
                            <a:rPr lang="en-US" altLang="zh-CN" i="1">
                              <a:latin typeface="Cambria Math" panose="02040503050406030204" pitchFamily="18" charset="0"/>
                            </a:rPr>
                            <m:t>𝑝</m:t>
                          </m:r>
                          <m:r>
                            <a:rPr lang="en-US" altLang="zh-CN" i="1">
                              <a:latin typeface="Cambria Math" panose="02040503050406030204" pitchFamily="18" charset="0"/>
                            </a:rPr>
                            <m:t>)</m:t>
                          </m:r>
                        </m:sub>
                      </m:sSub>
                    </m:oMath>
                  </m:oMathPara>
                </a14:m>
                <a:endParaRPr lang="zh-CN" altLang="en-US" dirty="0"/>
              </a:p>
            </p:txBody>
          </p:sp>
        </mc:Choice>
        <mc:Fallback xmlns="">
          <p:sp>
            <p:nvSpPr>
              <p:cNvPr id="100" name="文本框 99">
                <a:extLst>
                  <a:ext uri="{FF2B5EF4-FFF2-40B4-BE49-F238E27FC236}">
                    <a16:creationId xmlns:a16="http://schemas.microsoft.com/office/drawing/2014/main" id="{265A6B6C-133E-45A6-8B00-CF7EE8843352}"/>
                  </a:ext>
                </a:extLst>
              </p:cNvPr>
              <p:cNvSpPr txBox="1">
                <a:spLocks noRot="1" noChangeAspect="1" noMove="1" noResize="1" noEditPoints="1" noAdjustHandles="1" noChangeArrowheads="1" noChangeShapeType="1" noTextEdit="1"/>
              </p:cNvSpPr>
              <p:nvPr/>
            </p:nvSpPr>
            <p:spPr>
              <a:xfrm>
                <a:off x="1103879" y="3223140"/>
                <a:ext cx="503987" cy="396006"/>
              </a:xfrm>
              <a:prstGeom prst="rect">
                <a:avLst/>
              </a:prstGeom>
              <a:blipFill>
                <a:blip r:embed="rId13"/>
                <a:stretch>
                  <a:fillRect r="-33735" b="-92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45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16</a:t>
            </a:fld>
            <a:r>
              <a:rPr lang="en-US" altLang="zh-CN" dirty="0">
                <a:solidFill>
                  <a:schemeClr val="accent1">
                    <a:lumMod val="50000"/>
                  </a:schemeClr>
                </a:solidFill>
              </a:rPr>
              <a:t>/24</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射频指纹介绍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实验评估</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26093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0B725-A4B7-485B-B268-4E9806A8C2E4}"/>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198CB1D6-FE6F-42D6-8491-1D0C2F636FBA}"/>
              </a:ext>
            </a:extLst>
          </p:cNvPr>
          <p:cNvSpPr>
            <a:spLocks noGrp="1"/>
          </p:cNvSpPr>
          <p:nvPr>
            <p:ph type="sldNum" sz="quarter" idx="10"/>
          </p:nvPr>
        </p:nvSpPr>
        <p:spPr/>
        <p:txBody>
          <a:bodyPr/>
          <a:lstStyle/>
          <a:p>
            <a:fld id="{54B3F8C3-4D34-464E-BB5A-60724E4C6E9F}" type="slidenum">
              <a:rPr lang="zh-CN" altLang="en-US" smtClean="0"/>
              <a:t>17</a:t>
            </a:fld>
            <a:endParaRPr lang="zh-CN" altLang="en-US" dirty="0"/>
          </a:p>
        </p:txBody>
      </p:sp>
      <p:pic>
        <p:nvPicPr>
          <p:cNvPr id="5" name="图片 4">
            <a:extLst>
              <a:ext uri="{FF2B5EF4-FFF2-40B4-BE49-F238E27FC236}">
                <a16:creationId xmlns:a16="http://schemas.microsoft.com/office/drawing/2014/main" id="{DA125D89-6492-42DA-93B6-76303916D95E}"/>
              </a:ext>
            </a:extLst>
          </p:cNvPr>
          <p:cNvPicPr>
            <a:picLocks noChangeAspect="1"/>
          </p:cNvPicPr>
          <p:nvPr/>
        </p:nvPicPr>
        <p:blipFill>
          <a:blip r:embed="rId3"/>
          <a:stretch>
            <a:fillRect/>
          </a:stretch>
        </p:blipFill>
        <p:spPr>
          <a:xfrm>
            <a:off x="6876124" y="1634761"/>
            <a:ext cx="3652282" cy="927337"/>
          </a:xfrm>
          <a:prstGeom prst="rect">
            <a:avLst/>
          </a:prstGeom>
        </p:spPr>
      </p:pic>
      <p:pic>
        <p:nvPicPr>
          <p:cNvPr id="6" name="图片 5">
            <a:extLst>
              <a:ext uri="{FF2B5EF4-FFF2-40B4-BE49-F238E27FC236}">
                <a16:creationId xmlns:a16="http://schemas.microsoft.com/office/drawing/2014/main" id="{6C9D053E-3E6F-4452-9889-FC1D88D2DD0C}"/>
              </a:ext>
            </a:extLst>
          </p:cNvPr>
          <p:cNvPicPr>
            <a:picLocks noChangeAspect="1"/>
          </p:cNvPicPr>
          <p:nvPr/>
        </p:nvPicPr>
        <p:blipFill>
          <a:blip r:embed="rId4"/>
          <a:stretch>
            <a:fillRect/>
          </a:stretch>
        </p:blipFill>
        <p:spPr>
          <a:xfrm>
            <a:off x="6787753" y="2563166"/>
            <a:ext cx="3829019" cy="788327"/>
          </a:xfrm>
          <a:prstGeom prst="rect">
            <a:avLst/>
          </a:prstGeom>
        </p:spPr>
      </p:pic>
      <p:grpSp>
        <p:nvGrpSpPr>
          <p:cNvPr id="15" name="组合 14">
            <a:extLst>
              <a:ext uri="{FF2B5EF4-FFF2-40B4-BE49-F238E27FC236}">
                <a16:creationId xmlns:a16="http://schemas.microsoft.com/office/drawing/2014/main" id="{A1AA5672-5E1D-4FD1-BA0F-02F9DE3F84B0}"/>
              </a:ext>
            </a:extLst>
          </p:cNvPr>
          <p:cNvGrpSpPr/>
          <p:nvPr/>
        </p:nvGrpSpPr>
        <p:grpSpPr>
          <a:xfrm>
            <a:off x="751970" y="1793928"/>
            <a:ext cx="4563907" cy="2328556"/>
            <a:chOff x="636743" y="1842392"/>
            <a:chExt cx="4647774" cy="2709170"/>
          </a:xfrm>
        </p:grpSpPr>
        <p:pic>
          <p:nvPicPr>
            <p:cNvPr id="4" name="图片 3">
              <a:extLst>
                <a:ext uri="{FF2B5EF4-FFF2-40B4-BE49-F238E27FC236}">
                  <a16:creationId xmlns:a16="http://schemas.microsoft.com/office/drawing/2014/main" id="{004CAD7D-39BE-494D-938F-086AF5683DA7}"/>
                </a:ext>
              </a:extLst>
            </p:cNvPr>
            <p:cNvPicPr>
              <a:picLocks noChangeAspect="1"/>
            </p:cNvPicPr>
            <p:nvPr/>
          </p:nvPicPr>
          <p:blipFill>
            <a:blip r:embed="rId5"/>
            <a:stretch>
              <a:fillRect/>
            </a:stretch>
          </p:blipFill>
          <p:spPr>
            <a:xfrm>
              <a:off x="636743" y="1842392"/>
              <a:ext cx="4647774" cy="2490104"/>
            </a:xfrm>
            <a:prstGeom prst="rect">
              <a:avLst/>
            </a:prstGeom>
          </p:spPr>
        </p:pic>
        <p:sp>
          <p:nvSpPr>
            <p:cNvPr id="7" name="矩形 6">
              <a:extLst>
                <a:ext uri="{FF2B5EF4-FFF2-40B4-BE49-F238E27FC236}">
                  <a16:creationId xmlns:a16="http://schemas.microsoft.com/office/drawing/2014/main" id="{E0ED0F8B-75DA-4DAE-A462-F2D7E4A9C5F1}"/>
                </a:ext>
              </a:extLst>
            </p:cNvPr>
            <p:cNvSpPr/>
            <p:nvPr/>
          </p:nvSpPr>
          <p:spPr>
            <a:xfrm>
              <a:off x="2220529" y="4242888"/>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发射</a:t>
              </a:r>
              <a:r>
                <a:rPr lang="en-US" altLang="zh-CN" sz="12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200" spc="150" dirty="0">
                  <a:latin typeface="Arial" panose="020B0604020202020204" pitchFamily="34" charset="0"/>
                  <a:ea typeface="Microsoft YaHei" panose="020B0503020204020204" pitchFamily="34" charset="-122"/>
                  <a:cs typeface="Arial" panose="020B0604020202020204" pitchFamily="34" charset="0"/>
                </a:rPr>
                <a:t>接收机位置分布</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grpSp>
      <p:sp>
        <p:nvSpPr>
          <p:cNvPr id="8" name="矩形 7">
            <a:extLst>
              <a:ext uri="{FF2B5EF4-FFF2-40B4-BE49-F238E27FC236}">
                <a16:creationId xmlns:a16="http://schemas.microsoft.com/office/drawing/2014/main" id="{1F5D65F5-84BD-4E04-8B8C-258A3B1ECF29}"/>
              </a:ext>
            </a:extLst>
          </p:cNvPr>
          <p:cNvSpPr/>
          <p:nvPr/>
        </p:nvSpPr>
        <p:spPr>
          <a:xfrm>
            <a:off x="7833972" y="3413773"/>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数据集处理过程</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pic>
        <p:nvPicPr>
          <p:cNvPr id="9" name="图片 8">
            <a:extLst>
              <a:ext uri="{FF2B5EF4-FFF2-40B4-BE49-F238E27FC236}">
                <a16:creationId xmlns:a16="http://schemas.microsoft.com/office/drawing/2014/main" id="{5816E20D-CD9C-49F1-A560-C859CF485C89}"/>
              </a:ext>
            </a:extLst>
          </p:cNvPr>
          <p:cNvPicPr>
            <a:picLocks noChangeAspect="1"/>
          </p:cNvPicPr>
          <p:nvPr/>
        </p:nvPicPr>
        <p:blipFill>
          <a:blip r:embed="rId6"/>
          <a:stretch>
            <a:fillRect/>
          </a:stretch>
        </p:blipFill>
        <p:spPr>
          <a:xfrm>
            <a:off x="1102834" y="4328679"/>
            <a:ext cx="4226169" cy="1469972"/>
          </a:xfrm>
          <a:prstGeom prst="rect">
            <a:avLst/>
          </a:prstGeom>
        </p:spPr>
      </p:pic>
      <p:sp>
        <p:nvSpPr>
          <p:cNvPr id="10" name="矩形 9">
            <a:extLst>
              <a:ext uri="{FF2B5EF4-FFF2-40B4-BE49-F238E27FC236}">
                <a16:creationId xmlns:a16="http://schemas.microsoft.com/office/drawing/2014/main" id="{250CE927-16C0-4D20-90D5-1522174C9264}"/>
              </a:ext>
            </a:extLst>
          </p:cNvPr>
          <p:cNvSpPr/>
          <p:nvPr/>
        </p:nvSpPr>
        <p:spPr>
          <a:xfrm>
            <a:off x="2290479" y="5748624"/>
            <a:ext cx="1850883" cy="308674"/>
          </a:xfrm>
          <a:prstGeom prst="rect">
            <a:avLst/>
          </a:prstGeom>
        </p:spPr>
        <p:txBody>
          <a:bodyPr wrap="square">
            <a:spAutoFit/>
          </a:bodyPr>
          <a:lstStyle/>
          <a:p>
            <a:pPr algn="ctr" hangingPunct="0">
              <a:lnSpc>
                <a:spcPct val="130000"/>
              </a:lnSpc>
              <a:spcAft>
                <a:spcPts val="1200"/>
              </a:spcAft>
            </a:pPr>
            <a:r>
              <a:rPr lang="zh-CN" altLang="en-US" sz="1200" spc="150" dirty="0">
                <a:latin typeface="Arial" panose="020B0604020202020204" pitchFamily="34" charset="0"/>
                <a:ea typeface="Microsoft YaHei" panose="020B0503020204020204" pitchFamily="34" charset="-122"/>
                <a:cs typeface="Arial" panose="020B0604020202020204" pitchFamily="34" charset="0"/>
              </a:rPr>
              <a:t>数据集子集基本信息</a:t>
            </a:r>
            <a:endParaRPr lang="en-US" altLang="zh-CN" sz="12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A09397FD-B4C4-4591-B23D-BF155E2955DA}"/>
              </a:ext>
            </a:extLst>
          </p:cNvPr>
          <p:cNvSpPr txBox="1"/>
          <p:nvPr/>
        </p:nvSpPr>
        <p:spPr>
          <a:xfrm>
            <a:off x="678388" y="1295554"/>
            <a:ext cx="2339295" cy="400110"/>
          </a:xfrm>
          <a:prstGeom prst="rect">
            <a:avLst/>
          </a:prstGeom>
          <a:noFill/>
        </p:spPr>
        <p:txBody>
          <a:bodyPr wrap="none" rtlCol="0">
            <a:spAutoFit/>
          </a:bodyPr>
          <a:lstStyle/>
          <a:p>
            <a:pPr marL="342900" indent="-342900">
              <a:buFont typeface="Wingdings" panose="05000000000000000000" pitchFamily="2" charset="2"/>
              <a:buChar char="n"/>
            </a:pPr>
            <a:r>
              <a:rPr lang="en-US" altLang="zh-CN" sz="2000" b="1" dirty="0" err="1">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Wisig</a:t>
            </a:r>
            <a:r>
              <a:rPr lang="en-US" altLang="zh-CN"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 Dataset[3]</a:t>
            </a:r>
            <a:endPar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8E200D97-E9B3-4519-80AE-CBEA784852B9}"/>
              </a:ext>
            </a:extLst>
          </p:cNvPr>
          <p:cNvSpPr txBox="1"/>
          <p:nvPr/>
        </p:nvSpPr>
        <p:spPr>
          <a:xfrm>
            <a:off x="1151325" y="6276641"/>
            <a:ext cx="10204878" cy="461665"/>
          </a:xfrm>
          <a:prstGeom prst="rect">
            <a:avLst/>
          </a:prstGeom>
          <a:noFill/>
        </p:spPr>
        <p:txBody>
          <a:bodyPr wrap="square">
            <a:spAutoFit/>
          </a:bodyPr>
          <a:lstStyle/>
          <a:p>
            <a:r>
              <a:rPr lang="en-US" altLang="zh-CN" sz="1200" b="0" i="0" dirty="0">
                <a:solidFill>
                  <a:srgbClr val="222222"/>
                </a:solidFill>
                <a:effectLst/>
                <a:latin typeface="Arial" panose="020B0604020202020204" pitchFamily="34" charset="0"/>
              </a:rPr>
              <a:t>[3] Hanna S, Karunaratne S, </a:t>
            </a:r>
            <a:r>
              <a:rPr lang="en-US" altLang="zh-CN" sz="1200" b="0" i="0" dirty="0" err="1">
                <a:solidFill>
                  <a:srgbClr val="222222"/>
                </a:solidFill>
                <a:effectLst/>
                <a:latin typeface="Arial" panose="020B0604020202020204" pitchFamily="34" charset="0"/>
              </a:rPr>
              <a:t>Cabric</a:t>
            </a:r>
            <a:r>
              <a:rPr lang="en-US" altLang="zh-CN" sz="1200" b="0" i="0" dirty="0">
                <a:solidFill>
                  <a:srgbClr val="222222"/>
                </a:solidFill>
                <a:effectLst/>
                <a:latin typeface="Arial" panose="020B0604020202020204" pitchFamily="34" charset="0"/>
              </a:rPr>
              <a:t> D. </a:t>
            </a:r>
            <a:r>
              <a:rPr lang="en-US" altLang="zh-CN" sz="1200" b="0" i="0" dirty="0" err="1">
                <a:solidFill>
                  <a:srgbClr val="222222"/>
                </a:solidFill>
                <a:effectLst/>
                <a:latin typeface="Arial" panose="020B0604020202020204" pitchFamily="34" charset="0"/>
              </a:rPr>
              <a:t>Wisig</a:t>
            </a:r>
            <a:r>
              <a:rPr lang="en-US" altLang="zh-CN" sz="1200" b="0" i="0" dirty="0">
                <a:solidFill>
                  <a:srgbClr val="222222"/>
                </a:solidFill>
                <a:effectLst/>
                <a:latin typeface="Arial" panose="020B0604020202020204" pitchFamily="34" charset="0"/>
              </a:rPr>
              <a:t>: A large-scale </a:t>
            </a:r>
            <a:r>
              <a:rPr lang="en-US" altLang="zh-CN" sz="1200" b="0" i="0" dirty="0" err="1">
                <a:solidFill>
                  <a:srgbClr val="222222"/>
                </a:solidFill>
                <a:effectLst/>
                <a:latin typeface="Arial" panose="020B0604020202020204" pitchFamily="34" charset="0"/>
              </a:rPr>
              <a:t>wifi</a:t>
            </a:r>
            <a:r>
              <a:rPr lang="en-US" altLang="zh-CN" sz="1200" b="0" i="0" dirty="0">
                <a:solidFill>
                  <a:srgbClr val="222222"/>
                </a:solidFill>
                <a:effectLst/>
                <a:latin typeface="Arial" panose="020B0604020202020204" pitchFamily="34" charset="0"/>
              </a:rPr>
              <a:t> signal dataset for receiver and channel agnostic rf fingerprinting[J]. IEEE </a:t>
            </a:r>
            <a:r>
              <a:rPr lang="en-US" altLang="zh-CN" sz="1200" b="0" i="0" dirty="0">
                <a:solidFill>
                  <a:srgbClr val="222222"/>
                </a:solidFill>
                <a:effectLst/>
                <a:latin typeface="Times New Roman" panose="02020603050405020304" pitchFamily="18" charset="0"/>
                <a:cs typeface="Times New Roman" panose="02020603050405020304" pitchFamily="18" charset="0"/>
              </a:rPr>
              <a:t>Access</a:t>
            </a:r>
            <a:r>
              <a:rPr lang="en-US" altLang="zh-CN" sz="1200" b="0" i="0" dirty="0">
                <a:solidFill>
                  <a:srgbClr val="222222"/>
                </a:solidFill>
                <a:effectLst/>
                <a:latin typeface="Arial" panose="020B0604020202020204" pitchFamily="34" charset="0"/>
              </a:rPr>
              <a:t>, 2022, 10: 22808-22818.</a:t>
            </a:r>
            <a:endParaRPr lang="zh-CN" altLang="en-US" sz="1200" dirty="0"/>
          </a:p>
        </p:txBody>
      </p:sp>
      <p:sp>
        <p:nvSpPr>
          <p:cNvPr id="14" name="矩形 13">
            <a:extLst>
              <a:ext uri="{FF2B5EF4-FFF2-40B4-BE49-F238E27FC236}">
                <a16:creationId xmlns:a16="http://schemas.microsoft.com/office/drawing/2014/main" id="{180D0898-7DBC-44E9-974A-53930FF4D179}"/>
              </a:ext>
            </a:extLst>
          </p:cNvPr>
          <p:cNvSpPr/>
          <p:nvPr/>
        </p:nvSpPr>
        <p:spPr>
          <a:xfrm>
            <a:off x="1163019" y="5460885"/>
            <a:ext cx="4105798" cy="287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03B9B3C9-4168-4664-88F0-C7F239E09897}"/>
              </a:ext>
            </a:extLst>
          </p:cNvPr>
          <p:cNvGrpSpPr/>
          <p:nvPr/>
        </p:nvGrpSpPr>
        <p:grpSpPr>
          <a:xfrm>
            <a:off x="6787630" y="4100210"/>
            <a:ext cx="3730198" cy="1790832"/>
            <a:chOff x="6096000" y="4144013"/>
            <a:chExt cx="3730198" cy="1790832"/>
          </a:xfrm>
        </p:grpSpPr>
        <p:sp>
          <p:nvSpPr>
            <p:cNvPr id="16" name="文本框 15">
              <a:extLst>
                <a:ext uri="{FF2B5EF4-FFF2-40B4-BE49-F238E27FC236}">
                  <a16:creationId xmlns:a16="http://schemas.microsoft.com/office/drawing/2014/main" id="{4821D5DE-377E-4DBB-87BA-A4F6392FE072}"/>
                </a:ext>
              </a:extLst>
            </p:cNvPr>
            <p:cNvSpPr txBox="1"/>
            <p:nvPr/>
          </p:nvSpPr>
          <p:spPr>
            <a:xfrm>
              <a:off x="6096000" y="4144013"/>
              <a:ext cx="3044423" cy="369332"/>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Distance based </a:t>
              </a:r>
              <a:r>
                <a:rPr lang="en-US" altLang="zh-CN" sz="1600" dirty="0" err="1">
                  <a:latin typeface="Times New Roman" panose="02020603050405020304" pitchFamily="18" charset="0"/>
                  <a:cs typeface="Times New Roman" panose="02020603050405020304" pitchFamily="18" charset="0"/>
                </a:rPr>
                <a:t>CrossEntropyLoss</a:t>
              </a:r>
              <a:r>
                <a:rPr lang="en-US" altLang="zh-CN" dirty="0"/>
                <a:t>:</a:t>
              </a:r>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CDAC1DB-8345-439E-9EE7-77FED0492C8C}"/>
                    </a:ext>
                  </a:extLst>
                </p:cNvPr>
                <p:cNvSpPr txBox="1"/>
                <p:nvPr/>
              </p:nvSpPr>
              <p:spPr>
                <a:xfrm>
                  <a:off x="6965835" y="4501328"/>
                  <a:ext cx="2489143" cy="4012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𝑑𝑖𝑠𝑡𝑎𝑛𝑐𝑒</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𝑦𝑖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𝑦𝑖</m:t>
                            </m:r>
                          </m:sub>
                        </m:sSub>
                        <m:r>
                          <a:rPr lang="en-US" altLang="zh-CN" b="0" i="1" smtClean="0">
                            <a:latin typeface="Cambria Math" panose="02040503050406030204" pitchFamily="18" charset="0"/>
                          </a:rPr>
                          <m:t>)</m:t>
                        </m:r>
                      </m:oMath>
                    </m:oMathPara>
                  </a14:m>
                  <a:endParaRPr lang="zh-CN" altLang="en-US" dirty="0"/>
                </a:p>
              </p:txBody>
            </p:sp>
          </mc:Choice>
          <mc:Fallback xmlns="">
            <p:sp>
              <p:nvSpPr>
                <p:cNvPr id="17" name="文本框 16">
                  <a:extLst>
                    <a:ext uri="{FF2B5EF4-FFF2-40B4-BE49-F238E27FC236}">
                      <a16:creationId xmlns:a16="http://schemas.microsoft.com/office/drawing/2014/main" id="{1CDAC1DB-8345-439E-9EE7-77FED0492C8C}"/>
                    </a:ext>
                  </a:extLst>
                </p:cNvPr>
                <p:cNvSpPr txBox="1">
                  <a:spLocks noRot="1" noChangeAspect="1" noMove="1" noResize="1" noEditPoints="1" noAdjustHandles="1" noChangeArrowheads="1" noChangeShapeType="1" noTextEdit="1"/>
                </p:cNvSpPr>
                <p:nvPr/>
              </p:nvSpPr>
              <p:spPr>
                <a:xfrm>
                  <a:off x="6965835" y="4501328"/>
                  <a:ext cx="2489143" cy="401264"/>
                </a:xfrm>
                <a:prstGeom prst="rect">
                  <a:avLst/>
                </a:prstGeom>
                <a:blipFill>
                  <a:blip r:embed="rId7"/>
                  <a:stretch>
                    <a:fillRect b="-90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F84E5EF1-4529-442F-BEDC-143528F29350}"/>
                    </a:ext>
                  </a:extLst>
                </p:cNvPr>
                <p:cNvSpPr txBox="1"/>
                <p:nvPr/>
              </p:nvSpPr>
              <p:spPr>
                <a:xfrm>
                  <a:off x="6289461" y="4828324"/>
                  <a:ext cx="35367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𝐷𝐶𝐸𝐿𝑜𝑠𝑠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𝐶𝑟𝑜𝑠𝑠𝐸𝑛𝑡𝑟𝑜𝑝𝑦</m:t>
                        </m:r>
                        <m:r>
                          <a:rPr lang="en-US" altLang="zh-CN" b="0" i="1" smtClean="0">
                            <a:latin typeface="Cambria Math" panose="02040503050406030204" pitchFamily="18" charset="0"/>
                          </a:rPr>
                          <m:t> </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oMath>
                    </m:oMathPara>
                  </a14:m>
                  <a:endParaRPr lang="zh-CN" altLang="en-US" dirty="0"/>
                </a:p>
              </p:txBody>
            </p:sp>
          </mc:Choice>
          <mc:Fallback>
            <p:sp>
              <p:nvSpPr>
                <p:cNvPr id="18" name="文本框 17">
                  <a:extLst>
                    <a:ext uri="{FF2B5EF4-FFF2-40B4-BE49-F238E27FC236}">
                      <a16:creationId xmlns:a16="http://schemas.microsoft.com/office/drawing/2014/main" id="{F84E5EF1-4529-442F-BEDC-143528F29350}"/>
                    </a:ext>
                  </a:extLst>
                </p:cNvPr>
                <p:cNvSpPr txBox="1">
                  <a:spLocks noRot="1" noChangeAspect="1" noMove="1" noResize="1" noEditPoints="1" noAdjustHandles="1" noChangeArrowheads="1" noChangeShapeType="1" noTextEdit="1"/>
                </p:cNvSpPr>
                <p:nvPr/>
              </p:nvSpPr>
              <p:spPr>
                <a:xfrm>
                  <a:off x="6289461" y="4828324"/>
                  <a:ext cx="3536737" cy="369332"/>
                </a:xfrm>
                <a:prstGeom prst="rect">
                  <a:avLst/>
                </a:prstGeom>
                <a:blipFill>
                  <a:blip r:embed="rId8"/>
                  <a:stretch>
                    <a:fillRect r="-3103" b="-13333"/>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9C783DD6-9030-4FCC-8136-D3A957C0BA3B}"/>
                </a:ext>
              </a:extLst>
            </p:cNvPr>
            <p:cNvSpPr txBox="1"/>
            <p:nvPr/>
          </p:nvSpPr>
          <p:spPr>
            <a:xfrm>
              <a:off x="6096000" y="5187201"/>
              <a:ext cx="1229824"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Center Loss:</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B2F2B07-2DA5-40F8-B258-62F4619F4711}"/>
                    </a:ext>
                  </a:extLst>
                </p:cNvPr>
                <p:cNvSpPr txBox="1"/>
                <p:nvPr/>
              </p:nvSpPr>
              <p:spPr>
                <a:xfrm>
                  <a:off x="7018829" y="5459137"/>
                  <a:ext cx="2383153" cy="47570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𝐶𝐿𝑜𝑠𝑠</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𝑦𝑖</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𝑦𝑖</m:t>
                                    </m:r>
                                  </m:sub>
                                </m:sSub>
                              </m:e>
                            </m:d>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20" name="文本框 19">
                  <a:extLst>
                    <a:ext uri="{FF2B5EF4-FFF2-40B4-BE49-F238E27FC236}">
                      <a16:creationId xmlns:a16="http://schemas.microsoft.com/office/drawing/2014/main" id="{7B2F2B07-2DA5-40F8-B258-62F4619F4711}"/>
                    </a:ext>
                  </a:extLst>
                </p:cNvPr>
                <p:cNvSpPr txBox="1">
                  <a:spLocks noRot="1" noChangeAspect="1" noMove="1" noResize="1" noEditPoints="1" noAdjustHandles="1" noChangeArrowheads="1" noChangeShapeType="1" noTextEdit="1"/>
                </p:cNvSpPr>
                <p:nvPr/>
              </p:nvSpPr>
              <p:spPr>
                <a:xfrm>
                  <a:off x="7018829" y="5459137"/>
                  <a:ext cx="2383153" cy="475708"/>
                </a:xfrm>
                <a:prstGeom prst="rect">
                  <a:avLst/>
                </a:prstGeom>
                <a:blipFill>
                  <a:blip r:embed="rId9"/>
                  <a:stretch>
                    <a:fillRect b="-7692"/>
                  </a:stretch>
                </a:blipFill>
              </p:spPr>
              <p:txBody>
                <a:bodyPr/>
                <a:lstStyle/>
                <a:p>
                  <a:r>
                    <a:rPr lang="zh-CN" altLang="en-US">
                      <a:noFill/>
                    </a:rPr>
                    <a:t> </a:t>
                  </a:r>
                </a:p>
              </p:txBody>
            </p:sp>
          </mc:Fallback>
        </mc:AlternateContent>
      </p:grpSp>
      <p:sp>
        <p:nvSpPr>
          <p:cNvPr id="22" name="文本框 21">
            <a:extLst>
              <a:ext uri="{FF2B5EF4-FFF2-40B4-BE49-F238E27FC236}">
                <a16:creationId xmlns:a16="http://schemas.microsoft.com/office/drawing/2014/main" id="{77631C52-AEC5-4746-944A-C42D8796294D}"/>
              </a:ext>
            </a:extLst>
          </p:cNvPr>
          <p:cNvSpPr txBox="1"/>
          <p:nvPr/>
        </p:nvSpPr>
        <p:spPr>
          <a:xfrm>
            <a:off x="6587366" y="3694440"/>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损失函数：</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ADD4A07-3799-4023-BB5B-A5F975853362}"/>
                  </a:ext>
                </a:extLst>
              </p:cNvPr>
              <p:cNvSpPr txBox="1"/>
              <p:nvPr/>
            </p:nvSpPr>
            <p:spPr>
              <a:xfrm>
                <a:off x="6981091" y="5883715"/>
                <a:ext cx="3860031"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𝐿</m:t>
                    </m:r>
                    <m:r>
                      <m:rPr>
                        <m:sty m:val="p"/>
                      </m:rPr>
                      <a:rPr lang="en-US" altLang="zh-CN" i="1">
                        <a:latin typeface="Cambria Math" panose="02040503050406030204" pitchFamily="18" charset="0"/>
                      </a:rPr>
                      <m:t>oss</m:t>
                    </m:r>
                    <m:r>
                      <a:rPr lang="en-US" altLang="zh-CN" b="0" i="0"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α</m:t>
                    </m:r>
                    <m:r>
                      <a:rPr lang="en-US" altLang="zh-CN" b="0" i="1" smtClean="0">
                        <a:latin typeface="Cambria Math" panose="02040503050406030204" pitchFamily="18" charset="0"/>
                        <a:ea typeface="Cambria Math" panose="02040503050406030204" pitchFamily="18" charset="0"/>
                      </a:rPr>
                      <m:t>𝐷𝐶𝐸𝐿𝑜𝑠𝑠</m:t>
                    </m:r>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r>
                          <a:rPr lang="zh-CN" altLang="en-US" b="0" i="1" smtClean="0">
                            <a:latin typeface="Cambria Math" panose="02040503050406030204" pitchFamily="18" charset="0"/>
                            <a:ea typeface="Cambria Math" panose="02040503050406030204" pitchFamily="18" charset="0"/>
                          </a:rPr>
                          <m:t>𝛼</m:t>
                        </m:r>
                      </m:e>
                    </m:d>
                    <m:r>
                      <a:rPr lang="en-US" altLang="zh-CN" b="0" i="1" smtClean="0">
                        <a:latin typeface="Cambria Math" panose="02040503050406030204" pitchFamily="18" charset="0"/>
                        <a:ea typeface="Cambria Math" panose="02040503050406030204" pitchFamily="18" charset="0"/>
                      </a:rPr>
                      <m:t>𝐶𝐿𝑜𝑠𝑠</m:t>
                    </m:r>
                  </m:oMath>
                </a14:m>
                <a:r>
                  <a:rPr lang="en-US" altLang="zh-CN" dirty="0"/>
                  <a:t> </a:t>
                </a:r>
                <a:endParaRPr lang="zh-CN" altLang="en-US" dirty="0"/>
              </a:p>
            </p:txBody>
          </p:sp>
        </mc:Choice>
        <mc:Fallback xmlns="">
          <p:sp>
            <p:nvSpPr>
              <p:cNvPr id="23" name="文本框 22">
                <a:extLst>
                  <a:ext uri="{FF2B5EF4-FFF2-40B4-BE49-F238E27FC236}">
                    <a16:creationId xmlns:a16="http://schemas.microsoft.com/office/drawing/2014/main" id="{2ADD4A07-3799-4023-BB5B-A5F975853362}"/>
                  </a:ext>
                </a:extLst>
              </p:cNvPr>
              <p:cNvSpPr txBox="1">
                <a:spLocks noRot="1" noChangeAspect="1" noMove="1" noResize="1" noEditPoints="1" noAdjustHandles="1" noChangeArrowheads="1" noChangeShapeType="1" noTextEdit="1"/>
              </p:cNvSpPr>
              <p:nvPr/>
            </p:nvSpPr>
            <p:spPr>
              <a:xfrm>
                <a:off x="6981091" y="5883715"/>
                <a:ext cx="3860031" cy="36933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69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F82EBB-D172-4C49-8A16-E9A1752CC498}"/>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3779F956-8DEC-4302-8145-D57067C1658F}"/>
              </a:ext>
            </a:extLst>
          </p:cNvPr>
          <p:cNvSpPr>
            <a:spLocks noGrp="1"/>
          </p:cNvSpPr>
          <p:nvPr>
            <p:ph type="sldNum" sz="quarter" idx="10"/>
          </p:nvPr>
        </p:nvSpPr>
        <p:spPr/>
        <p:txBody>
          <a:bodyPr/>
          <a:lstStyle/>
          <a:p>
            <a:fld id="{54B3F8C3-4D34-464E-BB5A-60724E4C6E9F}" type="slidenum">
              <a:rPr lang="zh-CN" altLang="en-US" smtClean="0"/>
              <a:t>18</a:t>
            </a:fld>
            <a:endParaRPr lang="zh-CN" altLang="en-US" dirty="0"/>
          </a:p>
        </p:txBody>
      </p:sp>
      <p:pic>
        <p:nvPicPr>
          <p:cNvPr id="9" name="图片 8">
            <a:extLst>
              <a:ext uri="{FF2B5EF4-FFF2-40B4-BE49-F238E27FC236}">
                <a16:creationId xmlns:a16="http://schemas.microsoft.com/office/drawing/2014/main" id="{FA674D17-20AC-4861-BB51-06ABC99BEE1C}"/>
              </a:ext>
            </a:extLst>
          </p:cNvPr>
          <p:cNvPicPr>
            <a:picLocks noChangeAspect="1"/>
          </p:cNvPicPr>
          <p:nvPr/>
        </p:nvPicPr>
        <p:blipFill>
          <a:blip r:embed="rId3"/>
          <a:stretch>
            <a:fillRect/>
          </a:stretch>
        </p:blipFill>
        <p:spPr>
          <a:xfrm>
            <a:off x="529201" y="3982778"/>
            <a:ext cx="3113283" cy="2210834"/>
          </a:xfrm>
          <a:prstGeom prst="rect">
            <a:avLst/>
          </a:prstGeom>
        </p:spPr>
      </p:pic>
      <p:pic>
        <p:nvPicPr>
          <p:cNvPr id="11" name="图片 10">
            <a:extLst>
              <a:ext uri="{FF2B5EF4-FFF2-40B4-BE49-F238E27FC236}">
                <a16:creationId xmlns:a16="http://schemas.microsoft.com/office/drawing/2014/main" id="{9427DCDC-8D20-4390-8B4D-0FF7EE573EFB}"/>
              </a:ext>
            </a:extLst>
          </p:cNvPr>
          <p:cNvPicPr>
            <a:picLocks noChangeAspect="1"/>
          </p:cNvPicPr>
          <p:nvPr/>
        </p:nvPicPr>
        <p:blipFill>
          <a:blip r:embed="rId4"/>
          <a:stretch>
            <a:fillRect/>
          </a:stretch>
        </p:blipFill>
        <p:spPr>
          <a:xfrm>
            <a:off x="529200" y="1496753"/>
            <a:ext cx="3113284" cy="2210834"/>
          </a:xfrm>
          <a:prstGeom prst="rect">
            <a:avLst/>
          </a:prstGeom>
        </p:spPr>
      </p:pic>
      <p:pic>
        <p:nvPicPr>
          <p:cNvPr id="13" name="图片 12">
            <a:extLst>
              <a:ext uri="{FF2B5EF4-FFF2-40B4-BE49-F238E27FC236}">
                <a16:creationId xmlns:a16="http://schemas.microsoft.com/office/drawing/2014/main" id="{B5DB4BD6-26BE-47F0-A58A-CF83FADD345A}"/>
              </a:ext>
            </a:extLst>
          </p:cNvPr>
          <p:cNvPicPr>
            <a:picLocks noChangeAspect="1"/>
          </p:cNvPicPr>
          <p:nvPr/>
        </p:nvPicPr>
        <p:blipFill>
          <a:blip r:embed="rId5"/>
          <a:stretch>
            <a:fillRect/>
          </a:stretch>
        </p:blipFill>
        <p:spPr>
          <a:xfrm>
            <a:off x="4180072" y="1496753"/>
            <a:ext cx="3113284" cy="2210834"/>
          </a:xfrm>
          <a:prstGeom prst="rect">
            <a:avLst/>
          </a:prstGeom>
        </p:spPr>
      </p:pic>
      <p:pic>
        <p:nvPicPr>
          <p:cNvPr id="15" name="图片 14">
            <a:extLst>
              <a:ext uri="{FF2B5EF4-FFF2-40B4-BE49-F238E27FC236}">
                <a16:creationId xmlns:a16="http://schemas.microsoft.com/office/drawing/2014/main" id="{4552A6FC-3F5E-4F90-A95B-7C81E0A5A6F2}"/>
              </a:ext>
            </a:extLst>
          </p:cNvPr>
          <p:cNvPicPr>
            <a:picLocks noChangeAspect="1"/>
          </p:cNvPicPr>
          <p:nvPr/>
        </p:nvPicPr>
        <p:blipFill>
          <a:blip r:embed="rId6"/>
          <a:stretch>
            <a:fillRect/>
          </a:stretch>
        </p:blipFill>
        <p:spPr>
          <a:xfrm>
            <a:off x="4180072" y="3982778"/>
            <a:ext cx="3113284" cy="2210834"/>
          </a:xfrm>
          <a:prstGeom prst="rect">
            <a:avLst/>
          </a:prstGeom>
        </p:spPr>
      </p:pic>
      <p:sp>
        <p:nvSpPr>
          <p:cNvPr id="16" name="文本框 15">
            <a:extLst>
              <a:ext uri="{FF2B5EF4-FFF2-40B4-BE49-F238E27FC236}">
                <a16:creationId xmlns:a16="http://schemas.microsoft.com/office/drawing/2014/main" id="{C7FF4FD2-F1D5-483C-8016-5B76FB85B76C}"/>
              </a:ext>
            </a:extLst>
          </p:cNvPr>
          <p:cNvSpPr txBox="1"/>
          <p:nvPr/>
        </p:nvSpPr>
        <p:spPr>
          <a:xfrm>
            <a:off x="1672106" y="1134743"/>
            <a:ext cx="827471" cy="400110"/>
          </a:xfrm>
          <a:prstGeom prst="rect">
            <a:avLst/>
          </a:prstGeom>
          <a:noFill/>
        </p:spPr>
        <p:txBody>
          <a:bodyPr wrap="none" rtlCol="0">
            <a:spAutoFit/>
          </a:bodyPr>
          <a:lstStyle/>
          <a:p>
            <a:r>
              <a:rPr lang="en-US" altLang="zh-CN" sz="2000" b="1" dirty="0">
                <a:solidFill>
                  <a:srgbClr val="203864"/>
                </a:solidFill>
                <a:latin typeface="Times New Roman" panose="02020603050405020304" pitchFamily="18" charset="0"/>
                <a:cs typeface="Times New Roman" panose="02020603050405020304" pitchFamily="18" charset="0"/>
              </a:rPr>
              <a:t>STFT</a:t>
            </a:r>
            <a:endParaRPr lang="zh-CN" altLang="en-US" sz="2000" b="1" dirty="0">
              <a:solidFill>
                <a:srgbClr val="203864"/>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900A040E-2B1B-4207-8A86-073D9D0F28E4}"/>
              </a:ext>
            </a:extLst>
          </p:cNvPr>
          <p:cNvSpPr txBox="1"/>
          <p:nvPr/>
        </p:nvSpPr>
        <p:spPr>
          <a:xfrm>
            <a:off x="5113428" y="1125218"/>
            <a:ext cx="1451038" cy="400110"/>
          </a:xfrm>
          <a:prstGeom prst="rect">
            <a:avLst/>
          </a:prstGeom>
          <a:noFill/>
        </p:spPr>
        <p:txBody>
          <a:bodyPr wrap="none" rtlCol="0">
            <a:spAutoFit/>
          </a:bodyPr>
          <a:lstStyle/>
          <a:p>
            <a:r>
              <a:rPr lang="en-US" altLang="zh-CN" sz="2000" b="1" dirty="0" err="1">
                <a:solidFill>
                  <a:srgbClr val="203864"/>
                </a:solidFill>
                <a:latin typeface="Times New Roman" panose="02020603050405020304" pitchFamily="18" charset="0"/>
                <a:cs typeface="Times New Roman" panose="02020603050405020304" pitchFamily="18" charset="0"/>
              </a:rPr>
              <a:t>Bispectrum</a:t>
            </a:r>
            <a:endParaRPr lang="zh-CN" altLang="en-US" sz="2000" b="1" dirty="0">
              <a:solidFill>
                <a:srgbClr val="203864"/>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AB97F358-84B4-4C8B-9976-CF9DEB0EF90D}"/>
              </a:ext>
            </a:extLst>
          </p:cNvPr>
          <p:cNvSpPr txBox="1"/>
          <p:nvPr/>
        </p:nvSpPr>
        <p:spPr>
          <a:xfrm>
            <a:off x="8467749" y="1144267"/>
            <a:ext cx="2239716" cy="400110"/>
          </a:xfrm>
          <a:prstGeom prst="rect">
            <a:avLst/>
          </a:prstGeom>
          <a:noFill/>
        </p:spPr>
        <p:txBody>
          <a:bodyPr wrap="none" rtlCol="0">
            <a:spAutoFit/>
          </a:bodyPr>
          <a:lstStyle/>
          <a:p>
            <a:r>
              <a:rPr lang="en-US" altLang="zh-CN" sz="2000" b="1" dirty="0" err="1">
                <a:solidFill>
                  <a:srgbClr val="203864"/>
                </a:solidFill>
                <a:latin typeface="Times New Roman" panose="02020603050405020304" pitchFamily="18" charset="0"/>
                <a:cs typeface="Times New Roman" panose="02020603050405020304" pitchFamily="18" charset="0"/>
              </a:rPr>
              <a:t>STFT+Bispectrum</a:t>
            </a:r>
            <a:endParaRPr lang="zh-CN" altLang="en-US" sz="2000" b="1" dirty="0">
              <a:solidFill>
                <a:srgbClr val="203864"/>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2D47A4D2-3B75-44CB-86BC-46879BA738D7}"/>
              </a:ext>
            </a:extLst>
          </p:cNvPr>
          <p:cNvSpPr txBox="1"/>
          <p:nvPr/>
        </p:nvSpPr>
        <p:spPr>
          <a:xfrm>
            <a:off x="1630628" y="3613446"/>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2</a:t>
            </a:r>
            <a:endParaRPr lang="zh-CN" altLang="en-US" sz="14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243051E1-983E-432D-8FB9-D87DF92D6EFC}"/>
              </a:ext>
            </a:extLst>
          </p:cNvPr>
          <p:cNvSpPr txBox="1"/>
          <p:nvPr/>
        </p:nvSpPr>
        <p:spPr>
          <a:xfrm>
            <a:off x="5483721" y="3625393"/>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2</a:t>
            </a:r>
            <a:endParaRPr lang="zh-CN" altLang="en-US" sz="140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2854B06-4C4A-464B-A4F2-78006C30F581}"/>
              </a:ext>
            </a:extLst>
          </p:cNvPr>
          <p:cNvSpPr txBox="1"/>
          <p:nvPr/>
        </p:nvSpPr>
        <p:spPr>
          <a:xfrm>
            <a:off x="1661313" y="6189245"/>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3</a:t>
            </a:r>
            <a:endParaRPr lang="zh-CN" altLang="en-US" sz="1400"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6A2C3BB9-8D88-40D5-AA05-8FF53502A117}"/>
              </a:ext>
            </a:extLst>
          </p:cNvPr>
          <p:cNvSpPr txBox="1"/>
          <p:nvPr/>
        </p:nvSpPr>
        <p:spPr>
          <a:xfrm>
            <a:off x="5466195" y="6189245"/>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3</a:t>
            </a:r>
            <a:endParaRPr lang="zh-CN" altLang="en-US" sz="1400"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34170A2C-EE51-47F0-B5D7-78C9999A1596}"/>
              </a:ext>
            </a:extLst>
          </p:cNvPr>
          <p:cNvSpPr txBox="1"/>
          <p:nvPr/>
        </p:nvSpPr>
        <p:spPr>
          <a:xfrm>
            <a:off x="9313127" y="6189245"/>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3</a:t>
            </a:r>
            <a:endParaRPr lang="zh-CN" altLang="en-US" sz="14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DC2DFE77-832B-4D36-ABCA-F6C88FD819DE}"/>
              </a:ext>
            </a:extLst>
          </p:cNvPr>
          <p:cNvSpPr txBox="1"/>
          <p:nvPr/>
        </p:nvSpPr>
        <p:spPr>
          <a:xfrm>
            <a:off x="64149" y="883007"/>
            <a:ext cx="2004588" cy="400110"/>
          </a:xfrm>
          <a:prstGeom prst="rect">
            <a:avLst/>
          </a:prstGeom>
          <a:noFill/>
        </p:spPr>
        <p:txBody>
          <a:bodyPr wrap="none" rtlCol="0">
            <a:spAutoFit/>
          </a:bodyPr>
          <a:lstStyle/>
          <a:p>
            <a:pPr marL="342900" indent="-342900">
              <a:buFont typeface="Wingdings" panose="05000000000000000000" pitchFamily="2" charset="2"/>
              <a:buChar char="n"/>
            </a:pPr>
            <a:r>
              <a:rPr lang="en-US" altLang="zh-CN"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T-SNE(20dB)</a:t>
            </a:r>
            <a:endParaRPr lang="zh-CN" altLang="en-US" sz="2000" b="1"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 name="组合 5">
            <a:extLst>
              <a:ext uri="{FF2B5EF4-FFF2-40B4-BE49-F238E27FC236}">
                <a16:creationId xmlns:a16="http://schemas.microsoft.com/office/drawing/2014/main" id="{9A192480-EFAB-4375-9D66-52977B273EC9}"/>
              </a:ext>
            </a:extLst>
          </p:cNvPr>
          <p:cNvGrpSpPr/>
          <p:nvPr/>
        </p:nvGrpSpPr>
        <p:grpSpPr>
          <a:xfrm>
            <a:off x="8030966" y="3984623"/>
            <a:ext cx="3113283" cy="2210834"/>
            <a:chOff x="8030966" y="3984623"/>
            <a:chExt cx="3113283" cy="2210834"/>
          </a:xfrm>
        </p:grpSpPr>
        <p:pic>
          <p:nvPicPr>
            <p:cNvPr id="5" name="图片 4">
              <a:extLst>
                <a:ext uri="{FF2B5EF4-FFF2-40B4-BE49-F238E27FC236}">
                  <a16:creationId xmlns:a16="http://schemas.microsoft.com/office/drawing/2014/main" id="{83B62CF3-F7AA-4940-9252-20E04D73B6F5}"/>
                </a:ext>
              </a:extLst>
            </p:cNvPr>
            <p:cNvPicPr>
              <a:picLocks noChangeAspect="1"/>
            </p:cNvPicPr>
            <p:nvPr/>
          </p:nvPicPr>
          <p:blipFill>
            <a:blip r:embed="rId7"/>
            <a:stretch>
              <a:fillRect/>
            </a:stretch>
          </p:blipFill>
          <p:spPr>
            <a:xfrm>
              <a:off x="8030966" y="3984623"/>
              <a:ext cx="3113283" cy="2210834"/>
            </a:xfrm>
            <a:prstGeom prst="rect">
              <a:avLst/>
            </a:prstGeom>
          </p:spPr>
        </p:pic>
        <p:sp>
          <p:nvSpPr>
            <p:cNvPr id="35" name="文本框 34">
              <a:extLst>
                <a:ext uri="{FF2B5EF4-FFF2-40B4-BE49-F238E27FC236}">
                  <a16:creationId xmlns:a16="http://schemas.microsoft.com/office/drawing/2014/main" id="{FD5B93A9-860A-48BF-9C0D-37EA773801A5}"/>
                </a:ext>
              </a:extLst>
            </p:cNvPr>
            <p:cNvSpPr txBox="1"/>
            <p:nvPr/>
          </p:nvSpPr>
          <p:spPr>
            <a:xfrm>
              <a:off x="10374250" y="4485256"/>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1</a:t>
              </a:r>
              <a:endParaRPr lang="zh-CN" altLang="en-US" sz="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BEC5776C-F1C8-4293-AE1F-54F51AB49B0C}"/>
                </a:ext>
              </a:extLst>
            </p:cNvPr>
            <p:cNvSpPr txBox="1"/>
            <p:nvPr/>
          </p:nvSpPr>
          <p:spPr>
            <a:xfrm>
              <a:off x="10211881" y="4628197"/>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4</a:t>
              </a:r>
              <a:endParaRPr lang="zh-CN" altLang="en-US" sz="400"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11BBA0B5-7B2E-4CA8-9CA3-2993214EB067}"/>
                </a:ext>
              </a:extLst>
            </p:cNvPr>
            <p:cNvSpPr txBox="1"/>
            <p:nvPr/>
          </p:nvSpPr>
          <p:spPr>
            <a:xfrm>
              <a:off x="10276236" y="4527813"/>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2</a:t>
              </a:r>
              <a:endParaRPr lang="zh-CN" altLang="en-US" sz="400"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9EAEB4DD-F3E6-4A43-81C5-1EA52CD67C73}"/>
                </a:ext>
              </a:extLst>
            </p:cNvPr>
            <p:cNvSpPr txBox="1"/>
            <p:nvPr/>
          </p:nvSpPr>
          <p:spPr>
            <a:xfrm>
              <a:off x="10415052" y="4587691"/>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3</a:t>
              </a:r>
              <a:endParaRPr lang="zh-CN" altLang="en-US" sz="4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F79AFF9-61C7-42B7-AF65-1356EC80726B}"/>
                </a:ext>
              </a:extLst>
            </p:cNvPr>
            <p:cNvSpPr txBox="1"/>
            <p:nvPr/>
          </p:nvSpPr>
          <p:spPr>
            <a:xfrm>
              <a:off x="10447523" y="4466436"/>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5</a:t>
              </a:r>
              <a:endParaRPr lang="zh-CN" altLang="en-US" sz="4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8852E0C9-7972-4794-BDFC-82F888CD3C87}"/>
                </a:ext>
              </a:extLst>
            </p:cNvPr>
            <p:cNvSpPr txBox="1"/>
            <p:nvPr/>
          </p:nvSpPr>
          <p:spPr>
            <a:xfrm>
              <a:off x="10520209" y="4537499"/>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6</a:t>
              </a:r>
              <a:endParaRPr lang="zh-CN" altLang="en-US" sz="4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9A71024D-9DBF-4D53-BC99-E66B086E6CC3}"/>
                </a:ext>
              </a:extLst>
            </p:cNvPr>
            <p:cNvSpPr txBox="1"/>
            <p:nvPr/>
          </p:nvSpPr>
          <p:spPr>
            <a:xfrm>
              <a:off x="10362545" y="4662805"/>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7</a:t>
              </a:r>
              <a:endParaRPr lang="zh-CN" altLang="en-US" sz="4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384A748-5D89-43D9-B05F-E3266CE10CED}"/>
                </a:ext>
              </a:extLst>
            </p:cNvPr>
            <p:cNvSpPr txBox="1"/>
            <p:nvPr/>
          </p:nvSpPr>
          <p:spPr>
            <a:xfrm>
              <a:off x="10220086" y="4685404"/>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8</a:t>
              </a:r>
              <a:endParaRPr lang="zh-CN" altLang="en-US" sz="400"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2D6154EE-6ECF-48BA-BEF0-6D48EEA7DA5A}"/>
                </a:ext>
              </a:extLst>
            </p:cNvPr>
            <p:cNvSpPr txBox="1"/>
            <p:nvPr/>
          </p:nvSpPr>
          <p:spPr>
            <a:xfrm>
              <a:off x="10240013" y="4573648"/>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9</a:t>
              </a:r>
              <a:endParaRPr lang="zh-CN" altLang="en-US" sz="4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B6ED83C7-8A48-4670-A550-C0271C08B595}"/>
                </a:ext>
              </a:extLst>
            </p:cNvPr>
            <p:cNvSpPr txBox="1"/>
            <p:nvPr/>
          </p:nvSpPr>
          <p:spPr>
            <a:xfrm>
              <a:off x="10288211" y="4702192"/>
              <a:ext cx="235962"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10</a:t>
              </a:r>
              <a:endParaRPr lang="zh-CN" altLang="en-US" sz="400" dirty="0">
                <a:latin typeface="Times New Roman" panose="02020603050405020304" pitchFamily="18" charset="0"/>
                <a:cs typeface="Times New Roman" panose="02020603050405020304" pitchFamily="18" charset="0"/>
              </a:endParaRPr>
            </a:p>
          </p:txBody>
        </p:sp>
      </p:grpSp>
      <p:grpSp>
        <p:nvGrpSpPr>
          <p:cNvPr id="4" name="组合 3">
            <a:extLst>
              <a:ext uri="{FF2B5EF4-FFF2-40B4-BE49-F238E27FC236}">
                <a16:creationId xmlns:a16="http://schemas.microsoft.com/office/drawing/2014/main" id="{698756C3-E869-40D9-9770-54CCAC4C6210}"/>
              </a:ext>
            </a:extLst>
          </p:cNvPr>
          <p:cNvGrpSpPr/>
          <p:nvPr/>
        </p:nvGrpSpPr>
        <p:grpSpPr>
          <a:xfrm>
            <a:off x="8030966" y="1496753"/>
            <a:ext cx="3113283" cy="2421873"/>
            <a:chOff x="8030966" y="1496753"/>
            <a:chExt cx="3113283" cy="2421873"/>
          </a:xfrm>
        </p:grpSpPr>
        <p:pic>
          <p:nvPicPr>
            <p:cNvPr id="7" name="图片 6">
              <a:extLst>
                <a:ext uri="{FF2B5EF4-FFF2-40B4-BE49-F238E27FC236}">
                  <a16:creationId xmlns:a16="http://schemas.microsoft.com/office/drawing/2014/main" id="{785BA5C6-1148-434A-8D18-79397A13CFAA}"/>
                </a:ext>
              </a:extLst>
            </p:cNvPr>
            <p:cNvPicPr>
              <a:picLocks noChangeAspect="1"/>
            </p:cNvPicPr>
            <p:nvPr/>
          </p:nvPicPr>
          <p:blipFill>
            <a:blip r:embed="rId8"/>
            <a:stretch>
              <a:fillRect/>
            </a:stretch>
          </p:blipFill>
          <p:spPr>
            <a:xfrm>
              <a:off x="8030966" y="1496753"/>
              <a:ext cx="3113283" cy="2210834"/>
            </a:xfrm>
            <a:prstGeom prst="rect">
              <a:avLst/>
            </a:prstGeom>
          </p:spPr>
        </p:pic>
        <p:sp>
          <p:nvSpPr>
            <p:cNvPr id="21" name="文本框 20">
              <a:extLst>
                <a:ext uri="{FF2B5EF4-FFF2-40B4-BE49-F238E27FC236}">
                  <a16:creationId xmlns:a16="http://schemas.microsoft.com/office/drawing/2014/main" id="{65A866B7-7941-4710-A8AE-FEF2C77418E7}"/>
                </a:ext>
              </a:extLst>
            </p:cNvPr>
            <p:cNvSpPr txBox="1"/>
            <p:nvPr/>
          </p:nvSpPr>
          <p:spPr>
            <a:xfrm>
              <a:off x="9232381" y="3610849"/>
              <a:ext cx="71045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Class 2</a:t>
              </a:r>
              <a:endParaRPr lang="zh-CN" altLang="en-US" sz="1400"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93D88E31-F2A1-4457-9D34-A873DB8114AD}"/>
                </a:ext>
              </a:extLst>
            </p:cNvPr>
            <p:cNvSpPr txBox="1"/>
            <p:nvPr/>
          </p:nvSpPr>
          <p:spPr>
            <a:xfrm>
              <a:off x="9507475" y="3318443"/>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1</a:t>
              </a:r>
              <a:endParaRPr lang="zh-CN" altLang="en-US" sz="400"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CA532C6-F084-4A65-8F20-86379298F041}"/>
                </a:ext>
              </a:extLst>
            </p:cNvPr>
            <p:cNvSpPr txBox="1"/>
            <p:nvPr/>
          </p:nvSpPr>
          <p:spPr>
            <a:xfrm>
              <a:off x="9831325" y="3248895"/>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2</a:t>
              </a:r>
              <a:endParaRPr lang="zh-CN" altLang="en-US" sz="4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5528B7F6-FC64-474D-98F8-9E77C52C8C29}"/>
                </a:ext>
              </a:extLst>
            </p:cNvPr>
            <p:cNvSpPr txBox="1"/>
            <p:nvPr/>
          </p:nvSpPr>
          <p:spPr>
            <a:xfrm>
              <a:off x="9626857" y="3347018"/>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3</a:t>
              </a:r>
              <a:endParaRPr lang="zh-CN" altLang="en-US" sz="4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9473A586-D2AD-49CA-B25D-92830B20FD31}"/>
                </a:ext>
              </a:extLst>
            </p:cNvPr>
            <p:cNvSpPr txBox="1"/>
            <p:nvPr/>
          </p:nvSpPr>
          <p:spPr>
            <a:xfrm>
              <a:off x="9740393" y="3265097"/>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4</a:t>
              </a:r>
              <a:endParaRPr lang="zh-CN" altLang="en-US" sz="4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B77CC6FC-3D20-4D24-8BCB-42FADF528742}"/>
                </a:ext>
              </a:extLst>
            </p:cNvPr>
            <p:cNvSpPr txBox="1"/>
            <p:nvPr/>
          </p:nvSpPr>
          <p:spPr>
            <a:xfrm>
              <a:off x="9813264" y="3389796"/>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5</a:t>
              </a:r>
              <a:endParaRPr lang="zh-CN" altLang="en-US" sz="4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5F334D63-AE2B-4258-9B42-FE44721E1CB7}"/>
                </a:ext>
              </a:extLst>
            </p:cNvPr>
            <p:cNvSpPr txBox="1"/>
            <p:nvPr/>
          </p:nvSpPr>
          <p:spPr>
            <a:xfrm>
              <a:off x="9667522" y="3229114"/>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6</a:t>
              </a:r>
              <a:endParaRPr lang="zh-CN" altLang="en-US" sz="4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3C59EEF-0382-4106-A19A-3F1AB42F0E80}"/>
                </a:ext>
              </a:extLst>
            </p:cNvPr>
            <p:cNvSpPr txBox="1"/>
            <p:nvPr/>
          </p:nvSpPr>
          <p:spPr>
            <a:xfrm>
              <a:off x="9749424" y="3335259"/>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7</a:t>
              </a:r>
              <a:endParaRPr lang="zh-CN" altLang="en-US" sz="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2C5A8FD7-A06B-47EA-B84B-CFCC2E598199}"/>
                </a:ext>
              </a:extLst>
            </p:cNvPr>
            <p:cNvSpPr txBox="1"/>
            <p:nvPr/>
          </p:nvSpPr>
          <p:spPr>
            <a:xfrm>
              <a:off x="9587302" y="3270074"/>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8</a:t>
              </a:r>
              <a:endParaRPr lang="zh-CN" altLang="en-US" sz="4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D8693191-9A03-4905-AC1E-2BC79C287493}"/>
                </a:ext>
              </a:extLst>
            </p:cNvPr>
            <p:cNvSpPr txBox="1"/>
            <p:nvPr/>
          </p:nvSpPr>
          <p:spPr>
            <a:xfrm>
              <a:off x="9539110" y="3242353"/>
              <a:ext cx="210314"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9</a:t>
              </a:r>
              <a:endParaRPr lang="zh-CN" altLang="en-US" sz="400"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6B9BB807-C8F5-448E-BB1E-EBD3753F0796}"/>
                </a:ext>
              </a:extLst>
            </p:cNvPr>
            <p:cNvSpPr txBox="1"/>
            <p:nvPr/>
          </p:nvSpPr>
          <p:spPr>
            <a:xfrm>
              <a:off x="9720586" y="3382757"/>
              <a:ext cx="235962" cy="153888"/>
            </a:xfrm>
            <a:prstGeom prst="rect">
              <a:avLst/>
            </a:prstGeom>
            <a:noFill/>
          </p:spPr>
          <p:txBody>
            <a:bodyPr wrap="none" rtlCol="0">
              <a:spAutoFit/>
            </a:bodyPr>
            <a:lstStyle/>
            <a:p>
              <a:r>
                <a:rPr lang="en-US" altLang="zh-CN" sz="400" dirty="0">
                  <a:latin typeface="Times New Roman" panose="02020603050405020304" pitchFamily="18" charset="0"/>
                  <a:cs typeface="Times New Roman" panose="02020603050405020304" pitchFamily="18" charset="0"/>
                </a:rPr>
                <a:t>10</a:t>
              </a:r>
              <a:endParaRPr lang="zh-CN" altLang="en-US" sz="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324981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04AE8-DFFC-41EA-94DB-99742748EFD2}"/>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129B4C44-8FF5-451C-81BB-A3E182624F3F}"/>
              </a:ext>
            </a:extLst>
          </p:cNvPr>
          <p:cNvSpPr>
            <a:spLocks noGrp="1"/>
          </p:cNvSpPr>
          <p:nvPr>
            <p:ph type="sldNum" sz="quarter" idx="10"/>
          </p:nvPr>
        </p:nvSpPr>
        <p:spPr>
          <a:xfrm>
            <a:off x="9080500" y="6381750"/>
            <a:ext cx="2743200" cy="365125"/>
          </a:xfrm>
        </p:spPr>
        <p:txBody>
          <a:bodyPr/>
          <a:lstStyle/>
          <a:p>
            <a:fld id="{54B3F8C3-4D34-464E-BB5A-60724E4C6E9F}" type="slidenum">
              <a:rPr lang="zh-CN" altLang="en-US" smtClean="0"/>
              <a:t>19</a:t>
            </a:fld>
            <a:endParaRPr lang="zh-CN" altLang="en-US" dirty="0"/>
          </a:p>
        </p:txBody>
      </p:sp>
      <p:grpSp>
        <p:nvGrpSpPr>
          <p:cNvPr id="9" name="组合 8">
            <a:extLst>
              <a:ext uri="{FF2B5EF4-FFF2-40B4-BE49-F238E27FC236}">
                <a16:creationId xmlns:a16="http://schemas.microsoft.com/office/drawing/2014/main" id="{C7975BBF-2725-4D5D-9E7F-A3922EF4E820}"/>
              </a:ext>
            </a:extLst>
          </p:cNvPr>
          <p:cNvGrpSpPr/>
          <p:nvPr/>
        </p:nvGrpSpPr>
        <p:grpSpPr>
          <a:xfrm>
            <a:off x="396668" y="1209674"/>
            <a:ext cx="3648598" cy="2862262"/>
            <a:chOff x="7792832" y="1533525"/>
            <a:chExt cx="3648598" cy="2862262"/>
          </a:xfrm>
        </p:grpSpPr>
        <p:pic>
          <p:nvPicPr>
            <p:cNvPr id="5" name="图片 4">
              <a:extLst>
                <a:ext uri="{FF2B5EF4-FFF2-40B4-BE49-F238E27FC236}">
                  <a16:creationId xmlns:a16="http://schemas.microsoft.com/office/drawing/2014/main" id="{5288F405-9F08-43BF-8455-B60660E4138B}"/>
                </a:ext>
              </a:extLst>
            </p:cNvPr>
            <p:cNvPicPr>
              <a:picLocks noChangeAspect="1"/>
            </p:cNvPicPr>
            <p:nvPr/>
          </p:nvPicPr>
          <p:blipFill>
            <a:blip r:embed="rId3"/>
            <a:stretch>
              <a:fillRect/>
            </a:stretch>
          </p:blipFill>
          <p:spPr>
            <a:xfrm>
              <a:off x="7792832" y="1533525"/>
              <a:ext cx="3648598" cy="2862262"/>
            </a:xfrm>
            <a:prstGeom prst="rect">
              <a:avLst/>
            </a:prstGeom>
          </p:spPr>
        </p:pic>
        <p:sp>
          <p:nvSpPr>
            <p:cNvPr id="8" name="矩形 7">
              <a:extLst>
                <a:ext uri="{FF2B5EF4-FFF2-40B4-BE49-F238E27FC236}">
                  <a16:creationId xmlns:a16="http://schemas.microsoft.com/office/drawing/2014/main" id="{F6CFEC31-1238-444F-AB5E-910C8E836751}"/>
                </a:ext>
              </a:extLst>
            </p:cNvPr>
            <p:cNvSpPr/>
            <p:nvPr/>
          </p:nvSpPr>
          <p:spPr>
            <a:xfrm>
              <a:off x="10153650" y="1733550"/>
              <a:ext cx="1162050" cy="10668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a:extLst>
              <a:ext uri="{FF2B5EF4-FFF2-40B4-BE49-F238E27FC236}">
                <a16:creationId xmlns:a16="http://schemas.microsoft.com/office/drawing/2014/main" id="{519C3A26-B794-461A-977E-F35FA0C9809A}"/>
              </a:ext>
            </a:extLst>
          </p:cNvPr>
          <p:cNvCxnSpPr>
            <a:cxnSpLocks/>
            <a:stCxn id="8" idx="0"/>
          </p:cNvCxnSpPr>
          <p:nvPr/>
        </p:nvCxnSpPr>
        <p:spPr>
          <a:xfrm>
            <a:off x="3338511" y="1409699"/>
            <a:ext cx="216693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8E9FC5E-DEA1-4440-9B40-709914F1C42F}"/>
              </a:ext>
            </a:extLst>
          </p:cNvPr>
          <p:cNvCxnSpPr>
            <a:cxnSpLocks/>
          </p:cNvCxnSpPr>
          <p:nvPr/>
        </p:nvCxnSpPr>
        <p:spPr>
          <a:xfrm>
            <a:off x="3919536" y="2476499"/>
            <a:ext cx="833439" cy="1304926"/>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8F0611CB-FEAE-466D-8833-8EE95A4A1D81}"/>
              </a:ext>
            </a:extLst>
          </p:cNvPr>
          <p:cNvPicPr>
            <a:picLocks noChangeAspect="1"/>
          </p:cNvPicPr>
          <p:nvPr/>
        </p:nvPicPr>
        <p:blipFill rotWithShape="1">
          <a:blip r:embed="rId4"/>
          <a:srcRect l="4960" t="6989" b="6989"/>
          <a:stretch/>
        </p:blipFill>
        <p:spPr>
          <a:xfrm>
            <a:off x="4500561" y="1409701"/>
            <a:ext cx="3467623" cy="2462208"/>
          </a:xfrm>
          <a:prstGeom prst="rect">
            <a:avLst/>
          </a:prstGeom>
        </p:spPr>
      </p:pic>
      <p:sp>
        <p:nvSpPr>
          <p:cNvPr id="34" name="文本框 33">
            <a:extLst>
              <a:ext uri="{FF2B5EF4-FFF2-40B4-BE49-F238E27FC236}">
                <a16:creationId xmlns:a16="http://schemas.microsoft.com/office/drawing/2014/main" id="{BD1E6303-E35B-4910-B7A5-39C43848BD92}"/>
              </a:ext>
            </a:extLst>
          </p:cNvPr>
          <p:cNvSpPr txBox="1"/>
          <p:nvPr/>
        </p:nvSpPr>
        <p:spPr>
          <a:xfrm>
            <a:off x="8151811" y="1928623"/>
            <a:ext cx="3862389" cy="1424364"/>
          </a:xfrm>
          <a:prstGeom prst="rect">
            <a:avLst/>
          </a:prstGeom>
          <a:noFill/>
        </p:spPr>
        <p:txBody>
          <a:bodyPr wrap="square" rtlCol="0">
            <a:spAutoFit/>
          </a:bodyPr>
          <a:lstStyle/>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SNR10dB</a:t>
            </a:r>
            <a:r>
              <a:rPr lang="zh-CN" altLang="en-US" sz="1600" dirty="0">
                <a:latin typeface="微软雅黑" panose="020B0503020204020204" pitchFamily="34" charset="-122"/>
                <a:ea typeface="微软雅黑" panose="020B0503020204020204" pitchFamily="34" charset="-122"/>
              </a:rPr>
              <a:t>之后，只使用</a:t>
            </a:r>
            <a:r>
              <a:rPr lang="en-US" altLang="zh-CN" sz="1600" dirty="0">
                <a:latin typeface="微软雅黑" panose="020B0503020204020204" pitchFamily="34" charset="-122"/>
                <a:ea typeface="微软雅黑" panose="020B0503020204020204" pitchFamily="34" charset="-122"/>
              </a:rPr>
              <a:t>STFT</a:t>
            </a:r>
            <a:r>
              <a:rPr lang="zh-CN" altLang="en-US" sz="1600" dirty="0">
                <a:latin typeface="微软雅黑" panose="020B0503020204020204" pitchFamily="34" charset="-122"/>
                <a:ea typeface="微软雅黑" panose="020B0503020204020204" pitchFamily="34" charset="-122"/>
              </a:rPr>
              <a:t>特征进行识别，精度会出现先下降后上升。</a:t>
            </a:r>
            <a:endParaRPr lang="en-US" altLang="zh-CN" sz="1600" dirty="0">
              <a:latin typeface="微软雅黑" panose="020B0503020204020204" pitchFamily="34" charset="-122"/>
              <a:ea typeface="微软雅黑" panose="020B0503020204020204" pitchFamily="34" charset="-122"/>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rPr>
              <a:t>在高信噪比下，混合特征和单一特征的精度相差很小</a:t>
            </a:r>
            <a:r>
              <a:rPr lang="zh-CN" altLang="en-US" dirty="0"/>
              <a:t>。</a:t>
            </a:r>
          </a:p>
        </p:txBody>
      </p:sp>
      <p:pic>
        <p:nvPicPr>
          <p:cNvPr id="38" name="图片 37">
            <a:extLst>
              <a:ext uri="{FF2B5EF4-FFF2-40B4-BE49-F238E27FC236}">
                <a16:creationId xmlns:a16="http://schemas.microsoft.com/office/drawing/2014/main" id="{203FC460-5C46-43A6-8C46-C60029B63FAC}"/>
              </a:ext>
            </a:extLst>
          </p:cNvPr>
          <p:cNvPicPr>
            <a:picLocks noChangeAspect="1"/>
          </p:cNvPicPr>
          <p:nvPr/>
        </p:nvPicPr>
        <p:blipFill>
          <a:blip r:embed="rId5"/>
          <a:stretch>
            <a:fillRect/>
          </a:stretch>
        </p:blipFill>
        <p:spPr>
          <a:xfrm>
            <a:off x="9080500" y="4017039"/>
            <a:ext cx="2869942" cy="2089825"/>
          </a:xfrm>
          <a:prstGeom prst="rect">
            <a:avLst/>
          </a:prstGeom>
        </p:spPr>
      </p:pic>
      <p:pic>
        <p:nvPicPr>
          <p:cNvPr id="40" name="图片 39">
            <a:extLst>
              <a:ext uri="{FF2B5EF4-FFF2-40B4-BE49-F238E27FC236}">
                <a16:creationId xmlns:a16="http://schemas.microsoft.com/office/drawing/2014/main" id="{7A79634F-02F1-4861-84EE-7084AC178F0C}"/>
              </a:ext>
            </a:extLst>
          </p:cNvPr>
          <p:cNvPicPr>
            <a:picLocks noChangeAspect="1"/>
          </p:cNvPicPr>
          <p:nvPr/>
        </p:nvPicPr>
        <p:blipFill>
          <a:blip r:embed="rId6"/>
          <a:stretch>
            <a:fillRect/>
          </a:stretch>
        </p:blipFill>
        <p:spPr>
          <a:xfrm>
            <a:off x="206168" y="4017039"/>
            <a:ext cx="2894008" cy="2107349"/>
          </a:xfrm>
          <a:prstGeom prst="rect">
            <a:avLst/>
          </a:prstGeom>
        </p:spPr>
      </p:pic>
      <p:pic>
        <p:nvPicPr>
          <p:cNvPr id="42" name="图片 41">
            <a:extLst>
              <a:ext uri="{FF2B5EF4-FFF2-40B4-BE49-F238E27FC236}">
                <a16:creationId xmlns:a16="http://schemas.microsoft.com/office/drawing/2014/main" id="{10CDFE76-A07C-4E4F-8382-5EFC3AA64E39}"/>
              </a:ext>
            </a:extLst>
          </p:cNvPr>
          <p:cNvPicPr>
            <a:picLocks noChangeAspect="1"/>
          </p:cNvPicPr>
          <p:nvPr/>
        </p:nvPicPr>
        <p:blipFill>
          <a:blip r:embed="rId7"/>
          <a:stretch>
            <a:fillRect/>
          </a:stretch>
        </p:blipFill>
        <p:spPr>
          <a:xfrm>
            <a:off x="3133983" y="4017039"/>
            <a:ext cx="2909889" cy="2118913"/>
          </a:xfrm>
          <a:prstGeom prst="rect">
            <a:avLst/>
          </a:prstGeom>
        </p:spPr>
      </p:pic>
      <p:pic>
        <p:nvPicPr>
          <p:cNvPr id="44" name="图片 43">
            <a:extLst>
              <a:ext uri="{FF2B5EF4-FFF2-40B4-BE49-F238E27FC236}">
                <a16:creationId xmlns:a16="http://schemas.microsoft.com/office/drawing/2014/main" id="{E799552D-CFCF-409F-87BC-CE391CF9E6CC}"/>
              </a:ext>
            </a:extLst>
          </p:cNvPr>
          <p:cNvPicPr>
            <a:picLocks noChangeAspect="1"/>
          </p:cNvPicPr>
          <p:nvPr/>
        </p:nvPicPr>
        <p:blipFill>
          <a:blip r:embed="rId8"/>
          <a:stretch>
            <a:fillRect/>
          </a:stretch>
        </p:blipFill>
        <p:spPr>
          <a:xfrm>
            <a:off x="6115578" y="4017039"/>
            <a:ext cx="2894008" cy="2107350"/>
          </a:xfrm>
          <a:prstGeom prst="rect">
            <a:avLst/>
          </a:prstGeom>
        </p:spPr>
      </p:pic>
      <p:sp>
        <p:nvSpPr>
          <p:cNvPr id="45" name="文本框 44">
            <a:extLst>
              <a:ext uri="{FF2B5EF4-FFF2-40B4-BE49-F238E27FC236}">
                <a16:creationId xmlns:a16="http://schemas.microsoft.com/office/drawing/2014/main" id="{0425B996-AFE4-4ABF-A73F-0E734AA52B0F}"/>
              </a:ext>
            </a:extLst>
          </p:cNvPr>
          <p:cNvSpPr txBox="1"/>
          <p:nvPr/>
        </p:nvSpPr>
        <p:spPr>
          <a:xfrm>
            <a:off x="1333500" y="6106864"/>
            <a:ext cx="52610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5dB</a:t>
            </a:r>
            <a:endParaRPr lang="zh-CN" altLang="en-US" sz="1600"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1CE3A287-FCFF-486F-8BEF-AD9C2A9E9C3D}"/>
              </a:ext>
            </a:extLst>
          </p:cNvPr>
          <p:cNvSpPr txBox="1"/>
          <p:nvPr/>
        </p:nvSpPr>
        <p:spPr>
          <a:xfrm>
            <a:off x="4231480" y="6106864"/>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10dB</a:t>
            </a:r>
            <a:endParaRPr lang="zh-CN" altLang="en-US" sz="16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968ED13D-A769-432B-A2F0-05CCD92255BE}"/>
              </a:ext>
            </a:extLst>
          </p:cNvPr>
          <p:cNvSpPr txBox="1"/>
          <p:nvPr/>
        </p:nvSpPr>
        <p:spPr>
          <a:xfrm>
            <a:off x="7278690" y="6106864"/>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15dB</a:t>
            </a:r>
            <a:endParaRPr lang="zh-CN" altLang="en-US" sz="16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C745EA41-749B-42E3-B202-E90B433B0030}"/>
              </a:ext>
            </a:extLst>
          </p:cNvPr>
          <p:cNvSpPr txBox="1"/>
          <p:nvPr/>
        </p:nvSpPr>
        <p:spPr>
          <a:xfrm>
            <a:off x="10449974" y="6106864"/>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20dB</a:t>
            </a:r>
            <a:endParaRPr lang="zh-CN" altLang="en-US" sz="16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06A8195F-21A9-4196-9734-3D223A847CD5}"/>
              </a:ext>
            </a:extLst>
          </p:cNvPr>
          <p:cNvSpPr txBox="1"/>
          <p:nvPr/>
        </p:nvSpPr>
        <p:spPr>
          <a:xfrm>
            <a:off x="253793" y="937872"/>
            <a:ext cx="2319866"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特征消融实验对比</a:t>
            </a:r>
          </a:p>
        </p:txBody>
      </p:sp>
      <p:sp>
        <p:nvSpPr>
          <p:cNvPr id="50" name="文本框 49">
            <a:extLst>
              <a:ext uri="{FF2B5EF4-FFF2-40B4-BE49-F238E27FC236}">
                <a16:creationId xmlns:a16="http://schemas.microsoft.com/office/drawing/2014/main" id="{6DBFD067-7431-4AAC-9146-C73D4E418AD3}"/>
              </a:ext>
            </a:extLst>
          </p:cNvPr>
          <p:cNvSpPr txBox="1"/>
          <p:nvPr/>
        </p:nvSpPr>
        <p:spPr>
          <a:xfrm>
            <a:off x="5706191" y="6277865"/>
            <a:ext cx="82747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STFT</a:t>
            </a:r>
            <a:endParaRPr lang="zh-CN" altLang="en-US" sz="2000" b="1" dirty="0">
              <a:latin typeface="Times New Roman" panose="02020603050405020304" pitchFamily="18" charset="0"/>
              <a:cs typeface="Times New Roman" panose="02020603050405020304" pitchFamily="18" charset="0"/>
            </a:endParaRPr>
          </a:p>
        </p:txBody>
      </p:sp>
      <p:pic>
        <p:nvPicPr>
          <p:cNvPr id="56" name="图片 55">
            <a:extLst>
              <a:ext uri="{FF2B5EF4-FFF2-40B4-BE49-F238E27FC236}">
                <a16:creationId xmlns:a16="http://schemas.microsoft.com/office/drawing/2014/main" id="{68F8B6DD-26A2-4E84-92AE-221CE211A191}"/>
              </a:ext>
            </a:extLst>
          </p:cNvPr>
          <p:cNvPicPr>
            <a:picLocks noChangeAspect="1"/>
          </p:cNvPicPr>
          <p:nvPr/>
        </p:nvPicPr>
        <p:blipFill>
          <a:blip r:embed="rId9"/>
          <a:stretch>
            <a:fillRect/>
          </a:stretch>
        </p:blipFill>
        <p:spPr>
          <a:xfrm>
            <a:off x="6162607" y="3941514"/>
            <a:ext cx="2916922" cy="2124035"/>
          </a:xfrm>
          <a:prstGeom prst="rect">
            <a:avLst/>
          </a:prstGeom>
        </p:spPr>
      </p:pic>
      <p:pic>
        <p:nvPicPr>
          <p:cNvPr id="58" name="图片 57">
            <a:extLst>
              <a:ext uri="{FF2B5EF4-FFF2-40B4-BE49-F238E27FC236}">
                <a16:creationId xmlns:a16="http://schemas.microsoft.com/office/drawing/2014/main" id="{C139C08B-4176-4914-B8D5-965C4E98D5DF}"/>
              </a:ext>
            </a:extLst>
          </p:cNvPr>
          <p:cNvPicPr>
            <a:picLocks noChangeAspect="1"/>
          </p:cNvPicPr>
          <p:nvPr/>
        </p:nvPicPr>
        <p:blipFill>
          <a:blip r:embed="rId10"/>
          <a:stretch>
            <a:fillRect/>
          </a:stretch>
        </p:blipFill>
        <p:spPr>
          <a:xfrm>
            <a:off x="3221232" y="3944974"/>
            <a:ext cx="2894007" cy="2107349"/>
          </a:xfrm>
          <a:prstGeom prst="rect">
            <a:avLst/>
          </a:prstGeom>
        </p:spPr>
      </p:pic>
      <p:pic>
        <p:nvPicPr>
          <p:cNvPr id="60" name="图片 59">
            <a:extLst>
              <a:ext uri="{FF2B5EF4-FFF2-40B4-BE49-F238E27FC236}">
                <a16:creationId xmlns:a16="http://schemas.microsoft.com/office/drawing/2014/main" id="{532C8B6E-AB5A-48D0-8B10-D4B36CCA9BC2}"/>
              </a:ext>
            </a:extLst>
          </p:cNvPr>
          <p:cNvPicPr>
            <a:picLocks noChangeAspect="1"/>
          </p:cNvPicPr>
          <p:nvPr/>
        </p:nvPicPr>
        <p:blipFill>
          <a:blip r:embed="rId11"/>
          <a:stretch>
            <a:fillRect/>
          </a:stretch>
        </p:blipFill>
        <p:spPr>
          <a:xfrm>
            <a:off x="243021" y="3955673"/>
            <a:ext cx="2847338" cy="2085950"/>
          </a:xfrm>
          <a:prstGeom prst="rect">
            <a:avLst/>
          </a:prstGeom>
        </p:spPr>
      </p:pic>
      <p:sp>
        <p:nvSpPr>
          <p:cNvPr id="61" name="文本框 60">
            <a:extLst>
              <a:ext uri="{FF2B5EF4-FFF2-40B4-BE49-F238E27FC236}">
                <a16:creationId xmlns:a16="http://schemas.microsoft.com/office/drawing/2014/main" id="{9B34DEA7-457F-4622-89D8-FB4F8C4F2BC4}"/>
              </a:ext>
            </a:extLst>
          </p:cNvPr>
          <p:cNvSpPr txBox="1"/>
          <p:nvPr/>
        </p:nvSpPr>
        <p:spPr>
          <a:xfrm>
            <a:off x="5507040" y="6289428"/>
            <a:ext cx="124425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STFT+BI</a:t>
            </a:r>
            <a:endParaRPr lang="zh-CN" altLang="en-US" sz="2000" b="1" dirty="0">
              <a:latin typeface="Times New Roman" panose="02020603050405020304" pitchFamily="18" charset="0"/>
              <a:cs typeface="Times New Roman" panose="02020603050405020304" pitchFamily="18" charset="0"/>
            </a:endParaRPr>
          </a:p>
        </p:txBody>
      </p:sp>
      <p:pic>
        <p:nvPicPr>
          <p:cNvPr id="63" name="图片 62">
            <a:extLst>
              <a:ext uri="{FF2B5EF4-FFF2-40B4-BE49-F238E27FC236}">
                <a16:creationId xmlns:a16="http://schemas.microsoft.com/office/drawing/2014/main" id="{8069F1A5-E44F-4C05-BB36-6691FFFFCE5E}"/>
              </a:ext>
            </a:extLst>
          </p:cNvPr>
          <p:cNvPicPr>
            <a:picLocks noChangeAspect="1"/>
          </p:cNvPicPr>
          <p:nvPr/>
        </p:nvPicPr>
        <p:blipFill>
          <a:blip r:embed="rId12"/>
          <a:stretch>
            <a:fillRect/>
          </a:stretch>
        </p:blipFill>
        <p:spPr>
          <a:xfrm>
            <a:off x="9078557" y="3983452"/>
            <a:ext cx="2962190" cy="2156998"/>
          </a:xfrm>
          <a:prstGeom prst="rect">
            <a:avLst/>
          </a:prstGeom>
        </p:spPr>
      </p:pic>
      <p:sp>
        <p:nvSpPr>
          <p:cNvPr id="65" name="文本框 64">
            <a:extLst>
              <a:ext uri="{FF2B5EF4-FFF2-40B4-BE49-F238E27FC236}">
                <a16:creationId xmlns:a16="http://schemas.microsoft.com/office/drawing/2014/main" id="{9A7D713B-4818-4770-A0CB-CDC118298352}"/>
              </a:ext>
            </a:extLst>
          </p:cNvPr>
          <p:cNvSpPr txBox="1"/>
          <p:nvPr/>
        </p:nvSpPr>
        <p:spPr>
          <a:xfrm>
            <a:off x="1335672" y="6107451"/>
            <a:ext cx="52610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5dB</a:t>
            </a:r>
            <a:endParaRPr lang="zh-CN" altLang="en-US" sz="1600" dirty="0">
              <a:latin typeface="Times New Roman" panose="02020603050405020304" pitchFamily="18" charset="0"/>
              <a:cs typeface="Times New Roman" panose="02020603050405020304" pitchFamily="18" charset="0"/>
            </a:endParaRPr>
          </a:p>
        </p:txBody>
      </p:sp>
      <p:sp>
        <p:nvSpPr>
          <p:cNvPr id="66" name="文本框 65">
            <a:extLst>
              <a:ext uri="{FF2B5EF4-FFF2-40B4-BE49-F238E27FC236}">
                <a16:creationId xmlns:a16="http://schemas.microsoft.com/office/drawing/2014/main" id="{D0BB8FCA-EFE5-4473-B8A5-6EAB589B6369}"/>
              </a:ext>
            </a:extLst>
          </p:cNvPr>
          <p:cNvSpPr txBox="1"/>
          <p:nvPr/>
        </p:nvSpPr>
        <p:spPr>
          <a:xfrm>
            <a:off x="4233652" y="6107451"/>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10dB</a:t>
            </a:r>
            <a:endParaRPr lang="zh-CN" altLang="en-US" sz="160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F0A9DEC7-A83F-45FE-92CF-04EA2DA78D22}"/>
              </a:ext>
            </a:extLst>
          </p:cNvPr>
          <p:cNvSpPr txBox="1"/>
          <p:nvPr/>
        </p:nvSpPr>
        <p:spPr>
          <a:xfrm>
            <a:off x="7280862" y="6107451"/>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15dB</a:t>
            </a:r>
            <a:endParaRPr lang="zh-CN" altLang="en-US" sz="1600"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A3C8BD63-0076-4CCC-9C32-511F3BB4E93F}"/>
              </a:ext>
            </a:extLst>
          </p:cNvPr>
          <p:cNvSpPr txBox="1"/>
          <p:nvPr/>
        </p:nvSpPr>
        <p:spPr>
          <a:xfrm>
            <a:off x="10452146" y="6107451"/>
            <a:ext cx="62869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30dB</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23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7"/>
                                        </p:tgtEl>
                                      </p:cBhvr>
                                    </p:animEffect>
                                    <p:set>
                                      <p:cBhvr>
                                        <p:cTn id="22" dur="1" fill="hold">
                                          <p:stCondLst>
                                            <p:cond delay="499"/>
                                          </p:stCondLst>
                                        </p:cTn>
                                        <p:tgtEl>
                                          <p:spTgt spid="4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46"/>
                                        </p:tgtEl>
                                      </p:cBhvr>
                                    </p:animEffect>
                                    <p:set>
                                      <p:cBhvr>
                                        <p:cTn id="25" dur="1" fill="hold">
                                          <p:stCondLst>
                                            <p:cond delay="499"/>
                                          </p:stCondLst>
                                        </p:cTn>
                                        <p:tgtEl>
                                          <p:spTgt spid="4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500"/>
                                        <p:tgtEl>
                                          <p:spTgt spid="6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P spid="48" grpId="0"/>
      <p:bldP spid="50" grpId="0"/>
      <p:bldP spid="61" grpId="0"/>
      <p:bldP spid="65" grpId="0"/>
      <p:bldP spid="66" grpId="0"/>
      <p:bldP spid="67" grpId="0"/>
      <p:bldP spid="6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/24</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射频指纹介绍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DD0F-2DFA-47AE-82ED-E594A75AC142}"/>
              </a:ext>
            </a:extLst>
          </p:cNvPr>
          <p:cNvSpPr>
            <a:spLocks noGrp="1"/>
          </p:cNvSpPr>
          <p:nvPr>
            <p:ph type="title"/>
          </p:nvPr>
        </p:nvSpPr>
        <p:spPr/>
        <p:txBody>
          <a:bodyPr/>
          <a:lstStyle/>
          <a:p>
            <a:r>
              <a:rPr lang="zh-CN" altLang="en-US" dirty="0"/>
              <a:t>实验评估</a:t>
            </a:r>
          </a:p>
        </p:txBody>
      </p:sp>
      <p:sp>
        <p:nvSpPr>
          <p:cNvPr id="3" name="灯片编号占位符 2">
            <a:extLst>
              <a:ext uri="{FF2B5EF4-FFF2-40B4-BE49-F238E27FC236}">
                <a16:creationId xmlns:a16="http://schemas.microsoft.com/office/drawing/2014/main" id="{B37D0724-2F1F-4C81-92A3-98CC51E4D51B}"/>
              </a:ext>
            </a:extLst>
          </p:cNvPr>
          <p:cNvSpPr>
            <a:spLocks noGrp="1"/>
          </p:cNvSpPr>
          <p:nvPr>
            <p:ph type="sldNum" sz="quarter" idx="10"/>
          </p:nvPr>
        </p:nvSpPr>
        <p:spPr/>
        <p:txBody>
          <a:bodyPr/>
          <a:lstStyle/>
          <a:p>
            <a:fld id="{54B3F8C3-4D34-464E-BB5A-60724E4C6E9F}" type="slidenum">
              <a:rPr lang="zh-CN" altLang="en-US" smtClean="0"/>
              <a:t>20</a:t>
            </a:fld>
            <a:endParaRPr lang="zh-CN" altLang="en-US" dirty="0"/>
          </a:p>
        </p:txBody>
      </p:sp>
      <p:grpSp>
        <p:nvGrpSpPr>
          <p:cNvPr id="15" name="组合 14">
            <a:extLst>
              <a:ext uri="{FF2B5EF4-FFF2-40B4-BE49-F238E27FC236}">
                <a16:creationId xmlns:a16="http://schemas.microsoft.com/office/drawing/2014/main" id="{5143BE15-EC44-4178-91CE-D88A1B195203}"/>
              </a:ext>
            </a:extLst>
          </p:cNvPr>
          <p:cNvGrpSpPr/>
          <p:nvPr/>
        </p:nvGrpSpPr>
        <p:grpSpPr>
          <a:xfrm>
            <a:off x="4211849" y="1895629"/>
            <a:ext cx="4027065" cy="3633711"/>
            <a:chOff x="4640685" y="1962304"/>
            <a:chExt cx="4055514" cy="3633711"/>
          </a:xfrm>
        </p:grpSpPr>
        <p:pic>
          <p:nvPicPr>
            <p:cNvPr id="9" name="图片 8">
              <a:extLst>
                <a:ext uri="{FF2B5EF4-FFF2-40B4-BE49-F238E27FC236}">
                  <a16:creationId xmlns:a16="http://schemas.microsoft.com/office/drawing/2014/main" id="{60C76754-01CB-4FC6-8F6E-B2785A4A31FD}"/>
                </a:ext>
              </a:extLst>
            </p:cNvPr>
            <p:cNvPicPr>
              <a:picLocks noChangeAspect="1"/>
            </p:cNvPicPr>
            <p:nvPr/>
          </p:nvPicPr>
          <p:blipFill>
            <a:blip r:embed="rId3"/>
            <a:stretch>
              <a:fillRect/>
            </a:stretch>
          </p:blipFill>
          <p:spPr>
            <a:xfrm>
              <a:off x="4640685" y="1962304"/>
              <a:ext cx="4055514" cy="3633711"/>
            </a:xfrm>
            <a:prstGeom prst="rect">
              <a:avLst/>
            </a:prstGeom>
          </p:spPr>
        </p:pic>
        <p:sp>
          <p:nvSpPr>
            <p:cNvPr id="10" name="矩形 9">
              <a:extLst>
                <a:ext uri="{FF2B5EF4-FFF2-40B4-BE49-F238E27FC236}">
                  <a16:creationId xmlns:a16="http://schemas.microsoft.com/office/drawing/2014/main" id="{C7A9E7E3-B0A3-4FA9-9514-A5C5161007DA}"/>
                </a:ext>
              </a:extLst>
            </p:cNvPr>
            <p:cNvSpPr/>
            <p:nvPr/>
          </p:nvSpPr>
          <p:spPr>
            <a:xfrm>
              <a:off x="6965950" y="4225925"/>
              <a:ext cx="1235075" cy="122237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13E75B47-4360-468B-BFAA-2A5F89E2E0C0}"/>
              </a:ext>
            </a:extLst>
          </p:cNvPr>
          <p:cNvGrpSpPr/>
          <p:nvPr/>
        </p:nvGrpSpPr>
        <p:grpSpPr>
          <a:xfrm>
            <a:off x="108585" y="1886104"/>
            <a:ext cx="4103264" cy="3676495"/>
            <a:chOff x="108585" y="1962304"/>
            <a:chExt cx="4103264" cy="3676495"/>
          </a:xfrm>
        </p:grpSpPr>
        <p:pic>
          <p:nvPicPr>
            <p:cNvPr id="7" name="图片 6">
              <a:extLst>
                <a:ext uri="{FF2B5EF4-FFF2-40B4-BE49-F238E27FC236}">
                  <a16:creationId xmlns:a16="http://schemas.microsoft.com/office/drawing/2014/main" id="{26E82C0E-AB95-4658-B88E-D1CC3A210A65}"/>
                </a:ext>
              </a:extLst>
            </p:cNvPr>
            <p:cNvPicPr>
              <a:picLocks noChangeAspect="1"/>
            </p:cNvPicPr>
            <p:nvPr/>
          </p:nvPicPr>
          <p:blipFill>
            <a:blip r:embed="rId4"/>
            <a:stretch>
              <a:fillRect/>
            </a:stretch>
          </p:blipFill>
          <p:spPr>
            <a:xfrm>
              <a:off x="108585" y="1962304"/>
              <a:ext cx="4103264" cy="3676495"/>
            </a:xfrm>
            <a:prstGeom prst="rect">
              <a:avLst/>
            </a:prstGeom>
          </p:spPr>
        </p:pic>
        <p:sp>
          <p:nvSpPr>
            <p:cNvPr id="11" name="矩形 10">
              <a:extLst>
                <a:ext uri="{FF2B5EF4-FFF2-40B4-BE49-F238E27FC236}">
                  <a16:creationId xmlns:a16="http://schemas.microsoft.com/office/drawing/2014/main" id="{8AC7F063-8D88-49B3-B1C7-BC1DD362A519}"/>
                </a:ext>
              </a:extLst>
            </p:cNvPr>
            <p:cNvSpPr/>
            <p:nvPr/>
          </p:nvSpPr>
          <p:spPr>
            <a:xfrm>
              <a:off x="2462213" y="4272280"/>
              <a:ext cx="1235075" cy="122237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11DE79B7-557B-409D-AE07-3DFF367B735D}"/>
              </a:ext>
            </a:extLst>
          </p:cNvPr>
          <p:cNvSpPr txBox="1"/>
          <p:nvPr/>
        </p:nvSpPr>
        <p:spPr>
          <a:xfrm>
            <a:off x="391155" y="1219201"/>
            <a:ext cx="2326278"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分类方法对比：</a:t>
            </a:r>
          </a:p>
        </p:txBody>
      </p:sp>
      <p:sp>
        <p:nvSpPr>
          <p:cNvPr id="19" name="文本框 18">
            <a:extLst>
              <a:ext uri="{FF2B5EF4-FFF2-40B4-BE49-F238E27FC236}">
                <a16:creationId xmlns:a16="http://schemas.microsoft.com/office/drawing/2014/main" id="{207FCA94-A0E7-420A-B2D5-64F2DF613EAE}"/>
              </a:ext>
            </a:extLst>
          </p:cNvPr>
          <p:cNvSpPr txBox="1"/>
          <p:nvPr/>
        </p:nvSpPr>
        <p:spPr>
          <a:xfrm>
            <a:off x="276739" y="5905592"/>
            <a:ext cx="542167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实验设置：使用融合特征对不同的分类方法进行结果对比</a:t>
            </a:r>
          </a:p>
        </p:txBody>
      </p:sp>
      <p:sp>
        <p:nvSpPr>
          <p:cNvPr id="20" name="文本框 19">
            <a:extLst>
              <a:ext uri="{FF2B5EF4-FFF2-40B4-BE49-F238E27FC236}">
                <a16:creationId xmlns:a16="http://schemas.microsoft.com/office/drawing/2014/main" id="{07B6CE03-70A7-4712-8589-83C5EE809674}"/>
              </a:ext>
            </a:extLst>
          </p:cNvPr>
          <p:cNvSpPr txBox="1"/>
          <p:nvPr/>
        </p:nvSpPr>
        <p:spPr>
          <a:xfrm>
            <a:off x="964176" y="5492279"/>
            <a:ext cx="1653017" cy="338554"/>
          </a:xfrm>
          <a:prstGeom prst="rect">
            <a:avLst/>
          </a:prstGeom>
          <a:noFill/>
        </p:spPr>
        <p:txBody>
          <a:bodyPr wrap="none" rtlCol="0">
            <a:spAutoFit/>
          </a:bodyPr>
          <a:lstStyle/>
          <a:p>
            <a:r>
              <a:rPr lang="en-US" altLang="zh-CN" sz="1600" dirty="0" err="1">
                <a:latin typeface="Times New Roman" panose="02020603050405020304" pitchFamily="18" charset="0"/>
                <a:cs typeface="Times New Roman" panose="02020603050405020304" pitchFamily="18" charset="0"/>
              </a:rPr>
              <a:t>Guassian</a:t>
            </a:r>
            <a:r>
              <a:rPr lang="en-US" altLang="zh-CN" sz="1600" dirty="0">
                <a:latin typeface="Times New Roman" panose="02020603050405020304" pitchFamily="18" charset="0"/>
                <a:cs typeface="Times New Roman" panose="02020603050405020304" pitchFamily="18" charset="0"/>
              </a:rPr>
              <a:t> Mixture</a:t>
            </a:r>
            <a:endParaRPr lang="zh-CN" altLang="en-US" sz="16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90C50580-0943-4DC1-B55D-380CDD46F7CD}"/>
              </a:ext>
            </a:extLst>
          </p:cNvPr>
          <p:cNvSpPr txBox="1"/>
          <p:nvPr/>
        </p:nvSpPr>
        <p:spPr>
          <a:xfrm>
            <a:off x="5206974" y="5492842"/>
            <a:ext cx="1778051"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Euclidean Distance</a:t>
            </a:r>
            <a:endParaRPr lang="zh-CN" altLang="en-US" sz="1600" dirty="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AF4A8AD4-0241-449A-8D5C-B917E021507A}"/>
              </a:ext>
            </a:extLst>
          </p:cNvPr>
          <p:cNvPicPr>
            <a:picLocks noChangeAspect="1"/>
          </p:cNvPicPr>
          <p:nvPr/>
        </p:nvPicPr>
        <p:blipFill>
          <a:blip r:embed="rId5"/>
          <a:stretch>
            <a:fillRect/>
          </a:stretch>
        </p:blipFill>
        <p:spPr>
          <a:xfrm>
            <a:off x="8238914" y="2161920"/>
            <a:ext cx="3953086" cy="3101128"/>
          </a:xfrm>
          <a:prstGeom prst="rect">
            <a:avLst/>
          </a:prstGeom>
        </p:spPr>
      </p:pic>
    </p:spTree>
    <p:extLst>
      <p:ext uri="{BB962C8B-B14F-4D97-AF65-F5344CB8AC3E}">
        <p14:creationId xmlns:p14="http://schemas.microsoft.com/office/powerpoint/2010/main" val="247173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21</a:t>
            </a:fld>
            <a:r>
              <a:rPr lang="en-US" altLang="zh-CN" dirty="0">
                <a:solidFill>
                  <a:schemeClr val="accent1">
                    <a:lumMod val="50000"/>
                  </a:schemeClr>
                </a:solidFill>
              </a:rPr>
              <a:t>/24</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射频指纹介绍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系统模型与问题建模</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实验评估</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a:defRPr/>
              </a:pPr>
              <a:r>
                <a:rPr lang="zh-CN" altLang="en-US" sz="3000" b="1" dirty="0">
                  <a:solidFill>
                    <a:srgbClr val="C00000"/>
                  </a:solidFill>
                  <a:latin typeface="微软雅黑" panose="020B0503020204020204" pitchFamily="34" charset="-122"/>
                  <a:ea typeface="微软雅黑" panose="020B0503020204020204" pitchFamily="34" charset="-122"/>
                </a:rPr>
                <a:t>总结</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37077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73881-C188-4992-8F96-D827A6AE41F9}"/>
              </a:ext>
            </a:extLst>
          </p:cNvPr>
          <p:cNvSpPr>
            <a:spLocks noGrp="1"/>
          </p:cNvSpPr>
          <p:nvPr>
            <p:ph type="title"/>
          </p:nvPr>
        </p:nvSpPr>
        <p:spPr/>
        <p:txBody>
          <a:bodyPr/>
          <a:lstStyle/>
          <a:p>
            <a:r>
              <a:rPr lang="zh-CN" altLang="en-US" dirty="0"/>
              <a:t>总结</a:t>
            </a:r>
          </a:p>
        </p:txBody>
      </p:sp>
      <p:sp>
        <p:nvSpPr>
          <p:cNvPr id="3" name="灯片编号占位符 2">
            <a:extLst>
              <a:ext uri="{FF2B5EF4-FFF2-40B4-BE49-F238E27FC236}">
                <a16:creationId xmlns:a16="http://schemas.microsoft.com/office/drawing/2014/main" id="{CEDEE7AE-44B4-423D-9E74-2255B43B6A7F}"/>
              </a:ext>
            </a:extLst>
          </p:cNvPr>
          <p:cNvSpPr>
            <a:spLocks noGrp="1"/>
          </p:cNvSpPr>
          <p:nvPr>
            <p:ph type="sldNum" sz="quarter" idx="10"/>
          </p:nvPr>
        </p:nvSpPr>
        <p:spPr/>
        <p:txBody>
          <a:bodyPr/>
          <a:lstStyle/>
          <a:p>
            <a:fld id="{54B3F8C3-4D34-464E-BB5A-60724E4C6E9F}" type="slidenum">
              <a:rPr lang="zh-CN" altLang="en-US" smtClean="0"/>
              <a:t>22</a:t>
            </a:fld>
            <a:endParaRPr lang="zh-CN" altLang="en-US" dirty="0"/>
          </a:p>
        </p:txBody>
      </p:sp>
      <p:sp>
        <p:nvSpPr>
          <p:cNvPr id="4" name="文本框 3">
            <a:extLst>
              <a:ext uri="{FF2B5EF4-FFF2-40B4-BE49-F238E27FC236}">
                <a16:creationId xmlns:a16="http://schemas.microsoft.com/office/drawing/2014/main" id="{5164F316-0761-428B-BD2B-2092F080E844}"/>
              </a:ext>
            </a:extLst>
          </p:cNvPr>
          <p:cNvSpPr txBox="1"/>
          <p:nvPr/>
        </p:nvSpPr>
        <p:spPr>
          <a:xfrm>
            <a:off x="1704975" y="2223125"/>
            <a:ext cx="8258175" cy="2411750"/>
          </a:xfrm>
          <a:prstGeom prst="rect">
            <a:avLst/>
          </a:prstGeom>
          <a:noFill/>
        </p:spPr>
        <p:txBody>
          <a:bodyPr wrap="square" rtlCol="0">
            <a:spAutoFit/>
          </a:bodyPr>
          <a:lstStyle/>
          <a:p>
            <a:pPr marL="342900" indent="-342900">
              <a:lnSpc>
                <a:spcPct val="130000"/>
              </a:lnSpc>
              <a:buFont typeface="+mj-lt"/>
              <a:buAutoNum type="arabicPeriod"/>
            </a:pPr>
            <a:r>
              <a:rPr lang="zh-CN" altLang="en-US" dirty="0">
                <a:latin typeface="微软雅黑" panose="020B0503020204020204" pitchFamily="34" charset="-122"/>
                <a:ea typeface="微软雅黑" panose="020B0503020204020204" pitchFamily="34" charset="-122"/>
              </a:rPr>
              <a:t>针对多接收机场景下，信道噪声与接收机特征会对发射机特征分布造成影响，所以针对多接收机场景提出新的建模方式，并利用特征融合的方式有效提取发射机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接收机对之间的特征。</a:t>
            </a:r>
            <a:endParaRPr lang="en-US" altLang="zh-CN" dirty="0">
              <a:latin typeface="微软雅黑" panose="020B0503020204020204" pitchFamily="34" charset="-122"/>
              <a:ea typeface="微软雅黑" panose="020B0503020204020204" pitchFamily="34" charset="-122"/>
            </a:endParaRPr>
          </a:p>
          <a:p>
            <a:pPr marL="342900" indent="-342900">
              <a:buFont typeface="+mj-lt"/>
              <a:buAutoNum type="arabicPeriod"/>
            </a:pPr>
            <a:endParaRPr lang="en-US" altLang="zh-CN" dirty="0"/>
          </a:p>
          <a:p>
            <a:pPr marL="342900" indent="-342900">
              <a:buFont typeface="+mj-lt"/>
              <a:buAutoNum type="arabicPeriod"/>
            </a:pPr>
            <a:endParaRPr lang="en-US" altLang="zh-CN" dirty="0"/>
          </a:p>
          <a:p>
            <a:pPr marL="342900" indent="-342900">
              <a:lnSpc>
                <a:spcPct val="130000"/>
              </a:lnSpc>
              <a:buFont typeface="+mj-lt"/>
              <a:buAutoNum type="arabicPeriod"/>
            </a:pPr>
            <a:r>
              <a:rPr lang="zh-CN" altLang="en-US" dirty="0">
                <a:latin typeface="微软雅黑" panose="020B0503020204020204" pitchFamily="34" charset="-122"/>
                <a:ea typeface="微软雅黑" panose="020B0503020204020204" pitchFamily="34" charset="-122"/>
              </a:rPr>
              <a:t>针对新的特征建模方式，以及欧氏距离无法表征高维流形空间实际距离的问题，基于</a:t>
            </a:r>
            <a:r>
              <a:rPr lang="en-US" altLang="zh-CN" dirty="0">
                <a:latin typeface="微软雅黑" panose="020B0503020204020204" pitchFamily="34" charset="-122"/>
                <a:ea typeface="微软雅黑" panose="020B0503020204020204" pitchFamily="34" charset="-122"/>
              </a:rPr>
              <a:t>CAP</a:t>
            </a:r>
            <a:r>
              <a:rPr lang="zh-CN" altLang="en-US" dirty="0">
                <a:latin typeface="微软雅黑" panose="020B0503020204020204" pitchFamily="34" charset="-122"/>
                <a:ea typeface="微软雅黑" panose="020B0503020204020204" pitchFamily="34" charset="-122"/>
              </a:rPr>
              <a:t>衰减概率模型提出基于高斯混合分布的决策方法。</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401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5452E96D-8B43-4246-B6E7-A432EFC8C9BB}"/>
              </a:ext>
            </a:extLst>
          </p:cNvPr>
          <p:cNvSpPr>
            <a:spLocks noGrp="1"/>
          </p:cNvSpPr>
          <p:nvPr>
            <p:ph type="title"/>
          </p:nvPr>
        </p:nvSpPr>
        <p:spPr>
          <a:xfrm>
            <a:off x="614680" y="203200"/>
            <a:ext cx="6642100" cy="730249"/>
          </a:xfrm>
        </p:spPr>
        <p:txBody>
          <a:bodyPr/>
          <a:lstStyle/>
          <a:p>
            <a:r>
              <a:rPr lang="zh-CN" altLang="en-US" dirty="0"/>
              <a:t>射频指纹介绍</a:t>
            </a:r>
          </a:p>
        </p:txBody>
      </p:sp>
      <p:sp>
        <p:nvSpPr>
          <p:cNvPr id="2" name="文本框 1">
            <a:extLst>
              <a:ext uri="{FF2B5EF4-FFF2-40B4-BE49-F238E27FC236}">
                <a16:creationId xmlns:a16="http://schemas.microsoft.com/office/drawing/2014/main" id="{609FAB15-DEFC-44B7-A5DB-4952F359E6E7}"/>
              </a:ext>
            </a:extLst>
          </p:cNvPr>
          <p:cNvSpPr txBox="1"/>
          <p:nvPr/>
        </p:nvSpPr>
        <p:spPr>
          <a:xfrm>
            <a:off x="430924" y="1282262"/>
            <a:ext cx="3791423" cy="369332"/>
          </a:xfrm>
          <a:prstGeom prst="rect">
            <a:avLst/>
          </a:prstGeom>
          <a:noFill/>
        </p:spPr>
        <p:txBody>
          <a:bodyPr wrap="none" rtlCol="0">
            <a:spAutoFit/>
          </a:bodyPr>
          <a:lstStyle/>
          <a:p>
            <a:pPr marL="285750" indent="-285750">
              <a:buFont typeface="Wingdings" panose="05000000000000000000" pitchFamily="2" charset="2"/>
              <a:buChar char="n"/>
            </a:pPr>
            <a:r>
              <a:rPr lang="zh-CN" altLang="en-US" b="1" dirty="0">
                <a:solidFill>
                  <a:srgbClr val="203864"/>
                </a:solidFill>
                <a:latin typeface="微软雅黑" panose="020B0503020204020204" pitchFamily="34" charset="-122"/>
                <a:ea typeface="微软雅黑" panose="020B0503020204020204" pitchFamily="34" charset="-122"/>
              </a:rPr>
              <a:t>辐射源个体识别</a:t>
            </a:r>
            <a:r>
              <a:rPr lang="en-US" altLang="zh-CN" b="1" dirty="0">
                <a:solidFill>
                  <a:srgbClr val="203864"/>
                </a:solidFill>
                <a:latin typeface="微软雅黑" panose="020B0503020204020204" pitchFamily="34" charset="-122"/>
                <a:ea typeface="微软雅黑" panose="020B0503020204020204" pitchFamily="34" charset="-122"/>
              </a:rPr>
              <a:t>/</a:t>
            </a:r>
            <a:r>
              <a:rPr lang="zh-CN" altLang="en-US" b="1" dirty="0">
                <a:solidFill>
                  <a:srgbClr val="203864"/>
                </a:solidFill>
                <a:latin typeface="微软雅黑" panose="020B0503020204020204" pitchFamily="34" charset="-122"/>
                <a:ea typeface="微软雅黑" panose="020B0503020204020204" pitchFamily="34" charset="-122"/>
              </a:rPr>
              <a:t>特定辐射源识别</a:t>
            </a:r>
          </a:p>
        </p:txBody>
      </p:sp>
      <p:sp>
        <p:nvSpPr>
          <p:cNvPr id="3" name="文本框 2">
            <a:extLst>
              <a:ext uri="{FF2B5EF4-FFF2-40B4-BE49-F238E27FC236}">
                <a16:creationId xmlns:a16="http://schemas.microsoft.com/office/drawing/2014/main" id="{651368D8-4769-4D0E-9C73-188FB488445D}"/>
              </a:ext>
            </a:extLst>
          </p:cNvPr>
          <p:cNvSpPr txBox="1"/>
          <p:nvPr/>
        </p:nvSpPr>
        <p:spPr>
          <a:xfrm>
            <a:off x="802636" y="1771603"/>
            <a:ext cx="10281982" cy="369332"/>
          </a:xfrm>
          <a:prstGeom prst="rect">
            <a:avLst/>
          </a:prstGeom>
          <a:noFill/>
        </p:spPr>
        <p:txBody>
          <a:bodyPr wrap="none" rtlCol="0">
            <a:spAutoFit/>
          </a:bodyPr>
          <a:lstStyle/>
          <a:p>
            <a:r>
              <a:rPr lang="zh-CN" altLang="en-US" spc="150" dirty="0">
                <a:latin typeface="Arial" panose="020B0604020202020204" pitchFamily="34" charset="0"/>
                <a:ea typeface="Microsoft YaHei" panose="020B0503020204020204" pitchFamily="34" charset="-122"/>
                <a:cs typeface="Arial" panose="020B0604020202020204" pitchFamily="34" charset="0"/>
              </a:rPr>
              <a:t>对辐射源信号进行特征提取（指纹，</a:t>
            </a:r>
            <a:r>
              <a:rPr lang="en-US" altLang="zh-CN" spc="150" dirty="0">
                <a:latin typeface="Arial" panose="020B0604020202020204" pitchFamily="34" charset="0"/>
                <a:ea typeface="Microsoft YaHei" panose="020B0503020204020204" pitchFamily="34" charset="-122"/>
                <a:cs typeface="Arial" panose="020B0604020202020204" pitchFamily="34" charset="0"/>
              </a:rPr>
              <a:t>Fingerprint</a:t>
            </a:r>
            <a:r>
              <a:rPr lang="zh-CN" altLang="en-US" spc="150" dirty="0">
                <a:latin typeface="Arial" panose="020B0604020202020204" pitchFamily="34" charset="0"/>
                <a:ea typeface="Microsoft YaHei" panose="020B0503020204020204" pitchFamily="34" charset="-122"/>
                <a:cs typeface="Arial" panose="020B0604020202020204" pitchFamily="34" charset="0"/>
              </a:rPr>
              <a:t>），利用提取的特征对辐射源进行识别。</a:t>
            </a:r>
          </a:p>
        </p:txBody>
      </p:sp>
      <p:sp>
        <p:nvSpPr>
          <p:cNvPr id="4" name="文本框 3">
            <a:extLst>
              <a:ext uri="{FF2B5EF4-FFF2-40B4-BE49-F238E27FC236}">
                <a16:creationId xmlns:a16="http://schemas.microsoft.com/office/drawing/2014/main" id="{96729D3B-70A7-493A-94A1-5D3450A5E7E7}"/>
              </a:ext>
            </a:extLst>
          </p:cNvPr>
          <p:cNvSpPr txBox="1"/>
          <p:nvPr/>
        </p:nvSpPr>
        <p:spPr>
          <a:xfrm>
            <a:off x="1460939" y="2185073"/>
            <a:ext cx="6641562" cy="777008"/>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雷达辐射源个体识别：脉冲雷达、连续波雷达等。</a:t>
            </a:r>
            <a:endParaRPr lang="en-US" altLang="zh-CN" spc="150" dirty="0">
              <a:latin typeface="Arial" panose="020B0604020202020204" pitchFamily="34" charset="0"/>
              <a:ea typeface="Microsoft YaHei" panose="020B0503020204020204" pitchFamily="34" charset="-122"/>
              <a:cs typeface="Arial" panose="020B0604020202020204" pitchFamily="34" charset="0"/>
            </a:endParaRPr>
          </a:p>
          <a:p>
            <a:pPr marL="285750" indent="-285750">
              <a:lnSpc>
                <a:spcPct val="130000"/>
              </a:lnSpc>
              <a:buFont typeface="Arial" panose="020B0604020202020204" pitchFamily="34" charset="0"/>
              <a:buChar char="•"/>
            </a:pPr>
            <a:r>
              <a:rPr lang="zh-CN" altLang="en-US" spc="150" dirty="0">
                <a:latin typeface="Arial" panose="020B0604020202020204" pitchFamily="34" charset="0"/>
                <a:ea typeface="Microsoft YaHei" panose="020B0503020204020204" pitchFamily="34" charset="-122"/>
                <a:cs typeface="Arial" panose="020B0604020202020204" pitchFamily="34" charset="0"/>
              </a:rPr>
              <a:t>射频辐射源个体识别：</a:t>
            </a:r>
            <a:r>
              <a:rPr lang="en-US" altLang="zh-CN" spc="150" dirty="0" err="1">
                <a:latin typeface="Arial" panose="020B0604020202020204" pitchFamily="34" charset="0"/>
                <a:ea typeface="Microsoft YaHei" panose="020B0503020204020204" pitchFamily="34" charset="-122"/>
                <a:cs typeface="Arial" panose="020B0604020202020204" pitchFamily="34" charset="0"/>
              </a:rPr>
              <a:t>WiFi</a:t>
            </a:r>
            <a:r>
              <a:rPr lang="zh-CN" altLang="en-US" spc="150" dirty="0">
                <a:latin typeface="Arial" panose="020B0604020202020204" pitchFamily="34" charset="0"/>
                <a:ea typeface="Microsoft YaHei" panose="020B0503020204020204" pitchFamily="34" charset="-122"/>
                <a:cs typeface="Arial" panose="020B0604020202020204" pitchFamily="34" charset="0"/>
              </a:rPr>
              <a:t>设备、</a:t>
            </a:r>
            <a:r>
              <a:rPr lang="en-US" altLang="zh-CN" spc="150" dirty="0">
                <a:latin typeface="Arial" panose="020B0604020202020204" pitchFamily="34" charset="0"/>
                <a:ea typeface="Microsoft YaHei" panose="020B0503020204020204" pitchFamily="34" charset="-122"/>
                <a:cs typeface="Arial" panose="020B0604020202020204" pitchFamily="34" charset="0"/>
              </a:rPr>
              <a:t>LoRa</a:t>
            </a:r>
            <a:r>
              <a:rPr lang="zh-CN" altLang="en-US" spc="150" dirty="0">
                <a:latin typeface="Arial" panose="020B0604020202020204" pitchFamily="34" charset="0"/>
                <a:ea typeface="Microsoft YaHei" panose="020B0503020204020204" pitchFamily="34" charset="-122"/>
                <a:cs typeface="Arial" panose="020B0604020202020204" pitchFamily="34" charset="0"/>
              </a:rPr>
              <a:t>设备、蓝牙等。</a:t>
            </a:r>
          </a:p>
        </p:txBody>
      </p:sp>
      <p:grpSp>
        <p:nvGrpSpPr>
          <p:cNvPr id="20" name="组合 19">
            <a:extLst>
              <a:ext uri="{FF2B5EF4-FFF2-40B4-BE49-F238E27FC236}">
                <a16:creationId xmlns:a16="http://schemas.microsoft.com/office/drawing/2014/main" id="{B97E7D3A-12BA-5706-327C-341C4DECEB74}"/>
              </a:ext>
            </a:extLst>
          </p:cNvPr>
          <p:cNvGrpSpPr/>
          <p:nvPr/>
        </p:nvGrpSpPr>
        <p:grpSpPr>
          <a:xfrm>
            <a:off x="614680" y="3184586"/>
            <a:ext cx="4814274" cy="2065380"/>
            <a:chOff x="839416" y="2316864"/>
            <a:chExt cx="5877325" cy="2531788"/>
          </a:xfrm>
        </p:grpSpPr>
        <p:pic>
          <p:nvPicPr>
            <p:cNvPr id="21" name="图片 20">
              <a:extLst>
                <a:ext uri="{FF2B5EF4-FFF2-40B4-BE49-F238E27FC236}">
                  <a16:creationId xmlns:a16="http://schemas.microsoft.com/office/drawing/2014/main" id="{E47FEAD5-A5CF-9D10-1D7A-7779396B4EF3}"/>
                </a:ext>
              </a:extLst>
            </p:cNvPr>
            <p:cNvPicPr>
              <a:picLocks noChangeAspect="1"/>
            </p:cNvPicPr>
            <p:nvPr/>
          </p:nvPicPr>
          <p:blipFill rotWithShape="1">
            <a:blip r:embed="rId3"/>
            <a:srcRect b="17302"/>
            <a:stretch/>
          </p:blipFill>
          <p:spPr>
            <a:xfrm>
              <a:off x="839416" y="2316864"/>
              <a:ext cx="5877325" cy="2531788"/>
            </a:xfrm>
            <a:prstGeom prst="rect">
              <a:avLst/>
            </a:prstGeom>
          </p:spPr>
        </p:pic>
        <p:cxnSp>
          <p:nvCxnSpPr>
            <p:cNvPr id="22" name="直接连接符 21">
              <a:extLst>
                <a:ext uri="{FF2B5EF4-FFF2-40B4-BE49-F238E27FC236}">
                  <a16:creationId xmlns:a16="http://schemas.microsoft.com/office/drawing/2014/main" id="{42730FF4-21E3-7E26-B885-EBCC14BE9606}"/>
                </a:ext>
              </a:extLst>
            </p:cNvPr>
            <p:cNvCxnSpPr/>
            <p:nvPr/>
          </p:nvCxnSpPr>
          <p:spPr>
            <a:xfrm>
              <a:off x="3259667" y="2429933"/>
              <a:ext cx="0" cy="5672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nvGrpSpPr>
            <p:cNvPr id="23" name="组合 22">
              <a:extLst>
                <a:ext uri="{FF2B5EF4-FFF2-40B4-BE49-F238E27FC236}">
                  <a16:creationId xmlns:a16="http://schemas.microsoft.com/office/drawing/2014/main" id="{00DBA9F7-E70A-6596-A484-9E6D18773616}"/>
                </a:ext>
              </a:extLst>
            </p:cNvPr>
            <p:cNvGrpSpPr/>
            <p:nvPr/>
          </p:nvGrpSpPr>
          <p:grpSpPr>
            <a:xfrm>
              <a:off x="3259667" y="2429933"/>
              <a:ext cx="2201333" cy="2360178"/>
              <a:chOff x="3259667" y="2429933"/>
              <a:chExt cx="2201333" cy="2360178"/>
            </a:xfrm>
          </p:grpSpPr>
          <p:cxnSp>
            <p:nvCxnSpPr>
              <p:cNvPr id="27" name="直接连接符 26">
                <a:extLst>
                  <a:ext uri="{FF2B5EF4-FFF2-40B4-BE49-F238E27FC236}">
                    <a16:creationId xmlns:a16="http://schemas.microsoft.com/office/drawing/2014/main" id="{5A96A350-19CA-D282-4B9A-0D299CF7EFF4}"/>
                  </a:ext>
                </a:extLst>
              </p:cNvPr>
              <p:cNvCxnSpPr/>
              <p:nvPr/>
            </p:nvCxnSpPr>
            <p:spPr>
              <a:xfrm>
                <a:off x="3259667" y="2997200"/>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9337D6C5-CFB5-2085-7615-E2E8FE344E68}"/>
                  </a:ext>
                </a:extLst>
              </p:cNvPr>
              <p:cNvCxnSpPr/>
              <p:nvPr/>
            </p:nvCxnSpPr>
            <p:spPr>
              <a:xfrm flipV="1">
                <a:off x="3674533" y="2713566"/>
                <a:ext cx="0" cy="283634"/>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9" name="直接连接符 28">
                <a:extLst>
                  <a:ext uri="{FF2B5EF4-FFF2-40B4-BE49-F238E27FC236}">
                    <a16:creationId xmlns:a16="http://schemas.microsoft.com/office/drawing/2014/main" id="{8E3D71A5-7B5A-EE81-010A-D724CF9B1537}"/>
                  </a:ext>
                </a:extLst>
              </p:cNvPr>
              <p:cNvCxnSpPr/>
              <p:nvPr/>
            </p:nvCxnSpPr>
            <p:spPr>
              <a:xfrm>
                <a:off x="3259667" y="2429933"/>
                <a:ext cx="2201333"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0" name="直接连接符 29">
                <a:extLst>
                  <a:ext uri="{FF2B5EF4-FFF2-40B4-BE49-F238E27FC236}">
                    <a16:creationId xmlns:a16="http://schemas.microsoft.com/office/drawing/2014/main" id="{FAFAE74A-1A6E-FE1A-FF05-DF2DF2B381F3}"/>
                  </a:ext>
                </a:extLst>
              </p:cNvPr>
              <p:cNvCxnSpPr/>
              <p:nvPr/>
            </p:nvCxnSpPr>
            <p:spPr>
              <a:xfrm>
                <a:off x="3674533" y="2713566"/>
                <a:ext cx="1439334"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1" name="直接连接符 30">
                <a:extLst>
                  <a:ext uri="{FF2B5EF4-FFF2-40B4-BE49-F238E27FC236}">
                    <a16:creationId xmlns:a16="http://schemas.microsoft.com/office/drawing/2014/main" id="{09113A5C-0DC6-5BE7-D4EF-87B91698DA42}"/>
                  </a:ext>
                </a:extLst>
              </p:cNvPr>
              <p:cNvCxnSpPr/>
              <p:nvPr/>
            </p:nvCxnSpPr>
            <p:spPr>
              <a:xfrm>
                <a:off x="5113867" y="2713566"/>
                <a:ext cx="0" cy="14181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2" name="直接连接符 31">
                <a:extLst>
                  <a:ext uri="{FF2B5EF4-FFF2-40B4-BE49-F238E27FC236}">
                    <a16:creationId xmlns:a16="http://schemas.microsoft.com/office/drawing/2014/main" id="{8F3FDB4B-681C-5230-D904-64299CFBE18C}"/>
                  </a:ext>
                </a:extLst>
              </p:cNvPr>
              <p:cNvCxnSpPr/>
              <p:nvPr/>
            </p:nvCxnSpPr>
            <p:spPr>
              <a:xfrm flipH="1">
                <a:off x="3259667" y="4131733"/>
                <a:ext cx="1854200"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3" name="直接连接符 32">
                <a:extLst>
                  <a:ext uri="{FF2B5EF4-FFF2-40B4-BE49-F238E27FC236}">
                    <a16:creationId xmlns:a16="http://schemas.microsoft.com/office/drawing/2014/main" id="{3455A31B-3F0E-680A-E823-996C2A0A68BD}"/>
                  </a:ext>
                </a:extLst>
              </p:cNvPr>
              <p:cNvCxnSpPr/>
              <p:nvPr/>
            </p:nvCxnSpPr>
            <p:spPr>
              <a:xfrm>
                <a:off x="3259667" y="4131733"/>
                <a:ext cx="0" cy="658378"/>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9" name="直接连接符 38">
                <a:extLst>
                  <a:ext uri="{FF2B5EF4-FFF2-40B4-BE49-F238E27FC236}">
                    <a16:creationId xmlns:a16="http://schemas.microsoft.com/office/drawing/2014/main" id="{C58F0682-A0C0-F9A3-AD54-E53CA5D7ABB7}"/>
                  </a:ext>
                </a:extLst>
              </p:cNvPr>
              <p:cNvCxnSpPr/>
              <p:nvPr/>
            </p:nvCxnSpPr>
            <p:spPr>
              <a:xfrm>
                <a:off x="3259667" y="4790111"/>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40" name="直接连接符 39">
                <a:extLst>
                  <a:ext uri="{FF2B5EF4-FFF2-40B4-BE49-F238E27FC236}">
                    <a16:creationId xmlns:a16="http://schemas.microsoft.com/office/drawing/2014/main" id="{BD6D8B09-E005-7B34-1398-2DEB899F2E67}"/>
                  </a:ext>
                </a:extLst>
              </p:cNvPr>
              <p:cNvCxnSpPr/>
              <p:nvPr/>
            </p:nvCxnSpPr>
            <p:spPr>
              <a:xfrm flipV="1">
                <a:off x="3674533" y="4460922"/>
                <a:ext cx="0" cy="3291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1EC6AF8E-687B-21E0-B0BD-6DFF005DFFC2}"/>
                  </a:ext>
                </a:extLst>
              </p:cNvPr>
              <p:cNvCxnSpPr/>
              <p:nvPr/>
            </p:nvCxnSpPr>
            <p:spPr>
              <a:xfrm>
                <a:off x="3674533" y="4460922"/>
                <a:ext cx="1786467"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1BB5EA2C-5431-2938-6F09-047EC2E6B261}"/>
                  </a:ext>
                </a:extLst>
              </p:cNvPr>
              <p:cNvCxnSpPr/>
              <p:nvPr/>
            </p:nvCxnSpPr>
            <p:spPr>
              <a:xfrm>
                <a:off x="5461000" y="2429933"/>
                <a:ext cx="0" cy="20309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sp>
          <p:nvSpPr>
            <p:cNvPr id="24" name="矩形 23">
              <a:extLst>
                <a:ext uri="{FF2B5EF4-FFF2-40B4-BE49-F238E27FC236}">
                  <a16:creationId xmlns:a16="http://schemas.microsoft.com/office/drawing/2014/main" id="{29F3EE9A-AD27-5E49-AFFE-E618AC95893C}"/>
                </a:ext>
              </a:extLst>
            </p:cNvPr>
            <p:cNvSpPr/>
            <p:nvPr/>
          </p:nvSpPr>
          <p:spPr>
            <a:xfrm>
              <a:off x="3039533" y="3175000"/>
              <a:ext cx="634999" cy="389460"/>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24">
              <a:extLst>
                <a:ext uri="{FF2B5EF4-FFF2-40B4-BE49-F238E27FC236}">
                  <a16:creationId xmlns:a16="http://schemas.microsoft.com/office/drawing/2014/main" id="{DA63AABC-2F54-71FB-15D4-686439933561}"/>
                </a:ext>
              </a:extLst>
            </p:cNvPr>
            <p:cNvSpPr/>
            <p:nvPr/>
          </p:nvSpPr>
          <p:spPr>
            <a:xfrm>
              <a:off x="5655732" y="3141136"/>
              <a:ext cx="567268" cy="533397"/>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25">
              <a:extLst>
                <a:ext uri="{FF2B5EF4-FFF2-40B4-BE49-F238E27FC236}">
                  <a16:creationId xmlns:a16="http://schemas.microsoft.com/office/drawing/2014/main" id="{3FE7907F-0864-D2BB-91E7-1DD3BF7CBE37}"/>
                </a:ext>
              </a:extLst>
            </p:cNvPr>
            <p:cNvSpPr/>
            <p:nvPr/>
          </p:nvSpPr>
          <p:spPr>
            <a:xfrm>
              <a:off x="4035701" y="2767672"/>
              <a:ext cx="948487" cy="1303058"/>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6" name="矩形 45">
            <a:extLst>
              <a:ext uri="{FF2B5EF4-FFF2-40B4-BE49-F238E27FC236}">
                <a16:creationId xmlns:a16="http://schemas.microsoft.com/office/drawing/2014/main" id="{E844B741-2ADC-6D8C-23BC-368FACE46272}"/>
              </a:ext>
            </a:extLst>
          </p:cNvPr>
          <p:cNvSpPr/>
          <p:nvPr/>
        </p:nvSpPr>
        <p:spPr>
          <a:xfrm>
            <a:off x="614680" y="5536707"/>
            <a:ext cx="5029239" cy="107901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30000"/>
              </a:lnSpc>
              <a:spcAft>
                <a:spcPts val="1200"/>
              </a:spcAft>
            </a:pPr>
            <a:r>
              <a:rPr lang="zh-CN" altLang="en-US" sz="1700" b="1" spc="150" dirty="0">
                <a:latin typeface="Arial" panose="020B0604020202020204" pitchFamily="34" charset="0"/>
                <a:ea typeface="Microsoft YaHei" panose="020B0503020204020204" pitchFamily="34" charset="-122"/>
                <a:cs typeface="Arial" panose="020B0604020202020204" pitchFamily="34" charset="0"/>
              </a:rPr>
              <a:t>射频指纹</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：发射机与接收机内部元器件在生产制造过程中存在工差，由此导致的特殊硬件缺陷致使信号产生的无意调制特征</a:t>
            </a:r>
            <a:r>
              <a:rPr lang="en-US" altLang="zh-CN" sz="1700" spc="150" dirty="0">
                <a:latin typeface="Arial" panose="020B0604020202020204" pitchFamily="34" charset="0"/>
                <a:ea typeface="Microsoft YaHei" panose="020B0503020204020204" pitchFamily="34" charset="-122"/>
                <a:cs typeface="Arial" panose="020B0604020202020204" pitchFamily="34" charset="0"/>
              </a:rPr>
              <a:t>/</a:t>
            </a:r>
            <a:r>
              <a:rPr lang="zh-CN" altLang="en-US" sz="1700" spc="150" dirty="0">
                <a:latin typeface="Arial" panose="020B0604020202020204" pitchFamily="34" charset="0"/>
                <a:ea typeface="Microsoft YaHei" panose="020B0503020204020204" pitchFamily="34" charset="-122"/>
                <a:cs typeface="Arial" panose="020B0604020202020204" pitchFamily="34" charset="0"/>
              </a:rPr>
              <a:t>畸变特性</a:t>
            </a:r>
            <a:endParaRPr lang="en-US" altLang="zh-CN" sz="1700" spc="150" dirty="0">
              <a:latin typeface="Arial" panose="020B0604020202020204" pitchFamily="34" charset="0"/>
              <a:ea typeface="Microsoft YaHei" panose="020B0503020204020204" pitchFamily="34"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7701527-5EA9-4B31-9D0C-98E286A8E498}"/>
                  </a:ext>
                </a:extLst>
              </p:cNvPr>
              <p:cNvSpPr txBox="1"/>
              <p:nvPr/>
            </p:nvSpPr>
            <p:spPr>
              <a:xfrm>
                <a:off x="5703523" y="3097382"/>
                <a:ext cx="2582374" cy="378245"/>
              </a:xfrm>
              <a:prstGeom prst="rect">
                <a:avLst/>
              </a:prstGeom>
              <a:noFill/>
            </p:spPr>
            <p:txBody>
              <a:bodyPr wrap="none" rtlCol="0">
                <a:spAutoFit/>
              </a:bodyPr>
              <a:lstStyle/>
              <a:p>
                <a:r>
                  <a:rPr lang="zh-CN" altLang="en-US" dirty="0"/>
                  <a:t>基带信号：</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𝑆</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e</m:t>
                        </m:r>
                      </m:e>
                      <m:sup>
                        <m:r>
                          <a:rPr lang="en-US" altLang="zh-CN" b="0" i="1" smtClean="0">
                            <a:latin typeface="Cambria Math" panose="02040503050406030204" pitchFamily="18" charset="0"/>
                          </a:rPr>
                          <m:t>𝑗</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b="0" i="1" smtClean="0">
                            <a:latin typeface="Cambria Math" panose="02040503050406030204" pitchFamily="18" charset="0"/>
                          </a:rPr>
                          <m:t>𝜑</m:t>
                        </m:r>
                      </m:sup>
                    </m:sSup>
                  </m:oMath>
                </a14:m>
                <a:endParaRPr lang="zh-CN" altLang="en-US" dirty="0"/>
              </a:p>
            </p:txBody>
          </p:sp>
        </mc:Choice>
        <mc:Fallback xmlns="">
          <p:sp>
            <p:nvSpPr>
              <p:cNvPr id="10" name="文本框 9">
                <a:extLst>
                  <a:ext uri="{FF2B5EF4-FFF2-40B4-BE49-F238E27FC236}">
                    <a16:creationId xmlns:a16="http://schemas.microsoft.com/office/drawing/2014/main" id="{27701527-5EA9-4B31-9D0C-98E286A8E498}"/>
                  </a:ext>
                </a:extLst>
              </p:cNvPr>
              <p:cNvSpPr txBox="1">
                <a:spLocks noRot="1" noChangeAspect="1" noMove="1" noResize="1" noEditPoints="1" noAdjustHandles="1" noChangeArrowheads="1" noChangeShapeType="1" noTextEdit="1"/>
              </p:cNvSpPr>
              <p:nvPr/>
            </p:nvSpPr>
            <p:spPr>
              <a:xfrm>
                <a:off x="5703523" y="3097382"/>
                <a:ext cx="2582374" cy="378245"/>
              </a:xfrm>
              <a:prstGeom prst="rect">
                <a:avLst/>
              </a:prstGeom>
              <a:blipFill>
                <a:blip r:embed="rId4"/>
                <a:stretch>
                  <a:fillRect l="-2128" t="-4839" b="-25806"/>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BA21D91C-95CB-4894-9714-0C98094E7D53}"/>
              </a:ext>
            </a:extLst>
          </p:cNvPr>
          <p:cNvCxnSpPr>
            <a:cxnSpLocks/>
            <a:stCxn id="10" idx="3"/>
            <a:endCxn id="18" idx="1"/>
          </p:cNvCxnSpPr>
          <p:nvPr/>
        </p:nvCxnSpPr>
        <p:spPr>
          <a:xfrm flipV="1">
            <a:off x="8285897" y="3281281"/>
            <a:ext cx="372993" cy="5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F26D2AE-9A79-45E7-96B8-6192CBDF3C33}"/>
              </a:ext>
            </a:extLst>
          </p:cNvPr>
          <p:cNvSpPr txBox="1"/>
          <p:nvPr/>
        </p:nvSpPr>
        <p:spPr>
          <a:xfrm>
            <a:off x="8180486" y="3037672"/>
            <a:ext cx="583814" cy="246221"/>
          </a:xfrm>
          <a:prstGeom prst="rect">
            <a:avLst/>
          </a:prstGeom>
          <a:noFill/>
        </p:spPr>
        <p:txBody>
          <a:bodyPr wrap="none" rtlCol="0">
            <a:spAutoFit/>
          </a:bodyPr>
          <a:lstStyle/>
          <a:p>
            <a:r>
              <a:rPr lang="en-US" altLang="zh-CN" sz="1000" dirty="0">
                <a:latin typeface="微软雅黑" panose="020B0503020204020204" pitchFamily="34" charset="-122"/>
                <a:ea typeface="微软雅黑" panose="020B0503020204020204" pitchFamily="34" charset="-122"/>
              </a:rPr>
              <a:t>IQ</a:t>
            </a:r>
            <a:r>
              <a:rPr lang="zh-CN" altLang="en-US" sz="1000" dirty="0">
                <a:latin typeface="微软雅黑" panose="020B0503020204020204" pitchFamily="34" charset="-122"/>
                <a:ea typeface="微软雅黑" panose="020B0503020204020204" pitchFamily="34" charset="-122"/>
              </a:rPr>
              <a:t>信号</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37D3C41-0B93-486C-A83E-31F764154F9B}"/>
                  </a:ext>
                </a:extLst>
              </p:cNvPr>
              <p:cNvSpPr txBox="1"/>
              <p:nvPr/>
            </p:nvSpPr>
            <p:spPr>
              <a:xfrm>
                <a:off x="8658890" y="3096615"/>
                <a:ext cx="30421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 </m:t>
                      </m:r>
                      <m:r>
                        <m:rPr>
                          <m:sty m:val="p"/>
                        </m:rPr>
                        <a:rPr lang="en-US" altLang="zh-CN" i="1">
                          <a:latin typeface="Cambria Math" panose="02040503050406030204" pitchFamily="18" charset="0"/>
                        </a:rPr>
                        <m:t>cos</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rPr>
                        <m:t>𝑠𝑖𝑛</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𝑡</m:t>
                      </m:r>
                    </m:oMath>
                  </m:oMathPara>
                </a14:m>
                <a:endParaRPr lang="zh-CN" altLang="en-US" dirty="0"/>
              </a:p>
            </p:txBody>
          </p:sp>
        </mc:Choice>
        <mc:Fallback xmlns="">
          <p:sp>
            <p:nvSpPr>
              <p:cNvPr id="18" name="文本框 17">
                <a:extLst>
                  <a:ext uri="{FF2B5EF4-FFF2-40B4-BE49-F238E27FC236}">
                    <a16:creationId xmlns:a16="http://schemas.microsoft.com/office/drawing/2014/main" id="{037D3C41-0B93-486C-A83E-31F764154F9B}"/>
                  </a:ext>
                </a:extLst>
              </p:cNvPr>
              <p:cNvSpPr txBox="1">
                <a:spLocks noRot="1" noChangeAspect="1" noMove="1" noResize="1" noEditPoints="1" noAdjustHandles="1" noChangeArrowheads="1" noChangeShapeType="1" noTextEdit="1"/>
              </p:cNvSpPr>
              <p:nvPr/>
            </p:nvSpPr>
            <p:spPr>
              <a:xfrm>
                <a:off x="8658890" y="3096615"/>
                <a:ext cx="3042179" cy="369332"/>
              </a:xfrm>
              <a:prstGeom prst="rect">
                <a:avLst/>
              </a:prstGeom>
              <a:blipFill>
                <a:blip r:embed="rId5"/>
                <a:stretch>
                  <a:fillRect b="-8197"/>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21D28ADA-874A-428B-9782-261C24512ABD}"/>
              </a:ext>
            </a:extLst>
          </p:cNvPr>
          <p:cNvSpPr txBox="1"/>
          <p:nvPr/>
        </p:nvSpPr>
        <p:spPr>
          <a:xfrm>
            <a:off x="5969876" y="3578560"/>
            <a:ext cx="5732660" cy="369332"/>
          </a:xfrm>
          <a:prstGeom prst="rect">
            <a:avLst/>
          </a:prstGeom>
          <a:noFill/>
        </p:spPr>
        <p:txBody>
          <a:bodyPr wrap="none" rtlCol="0">
            <a:spAutoFit/>
          </a:bodyPr>
          <a:lstStyle/>
          <a:p>
            <a:r>
              <a:rPr lang="zh-CN" altLang="en-US" dirty="0"/>
              <a:t>设</a:t>
            </a:r>
            <a:r>
              <a:rPr lang="en-US" altLang="zh-CN" dirty="0"/>
              <a:t>IQ</a:t>
            </a:r>
            <a:r>
              <a:rPr lang="zh-CN" altLang="en-US" dirty="0"/>
              <a:t>两路的幅度增益分别为为</a:t>
            </a:r>
            <a:r>
              <a:rPr lang="en-US" altLang="zh-CN" dirty="0"/>
              <a:t>A</a:t>
            </a:r>
            <a:r>
              <a:rPr lang="zh-CN" altLang="en-US" dirty="0"/>
              <a:t>，</a:t>
            </a:r>
            <a:r>
              <a:rPr lang="en-US" altLang="zh-CN" dirty="0"/>
              <a:t>B</a:t>
            </a:r>
            <a:r>
              <a:rPr lang="zh-CN" altLang="en-US" dirty="0"/>
              <a:t>。相位误差为</a:t>
            </a:r>
            <a:r>
              <a:rPr lang="en-US" altLang="zh-CN" dirty="0"/>
              <a:t>P(w)</a:t>
            </a:r>
            <a:r>
              <a:rPr lang="zh-CN" altLang="en-US" dirty="0"/>
              <a:t>。</a:t>
            </a:r>
          </a:p>
        </p:txBody>
      </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73F3826F-AF5A-40B6-BE25-D3256C75A26E}"/>
                  </a:ext>
                </a:extLst>
              </p:cNvPr>
              <p:cNvSpPr txBox="1"/>
              <p:nvPr/>
            </p:nvSpPr>
            <p:spPr>
              <a:xfrm>
                <a:off x="6203514" y="4598062"/>
                <a:ext cx="6385034" cy="366511"/>
              </a:xfrm>
              <a:prstGeom prst="rect">
                <a:avLst/>
              </a:prstGeom>
              <a:noFill/>
            </p:spPr>
            <p:txBody>
              <a:bodyPr wrap="square">
                <a:spAutoFit/>
              </a:bodyPr>
              <a:lstStyle/>
              <a:p>
                <a:r>
                  <a:rPr lang="en-US" altLang="zh-CN" sz="1200" dirty="0"/>
                  <a:t>S = </a:t>
                </a:r>
                <a14:m>
                  <m:oMath xmlns:m="http://schemas.openxmlformats.org/officeDocument/2006/math">
                    <m:r>
                      <a:rPr lang="zh-CN" altLang="en-US" sz="1200" i="1" smtClean="0">
                        <a:latin typeface="Cambria Math" panose="02040503050406030204" pitchFamily="18" charset="0"/>
                      </a:rPr>
                      <m:t>𝐴𝑐𝑜𝑠</m:t>
                    </m:r>
                    <m:d>
                      <m:dPr>
                        <m:ctrlPr>
                          <a:rPr lang="zh-CN" altLang="en-US" sz="1200" i="1">
                            <a:solidFill>
                              <a:srgbClr val="836967"/>
                            </a:solidFill>
                            <a:latin typeface="Cambria Math" panose="02040503050406030204" pitchFamily="18" charset="0"/>
                          </a:rPr>
                        </m:ctrlPr>
                      </m:dPr>
                      <m:e>
                        <m:d>
                          <m:dPr>
                            <m:ctrlPr>
                              <a:rPr lang="zh-CN" altLang="en-US" sz="1200" i="1">
                                <a:solidFill>
                                  <a:srgbClr val="836967"/>
                                </a:solidFill>
                                <a:latin typeface="Cambria Math" panose="02040503050406030204" pitchFamily="18" charset="0"/>
                              </a:rPr>
                            </m:ctrlPr>
                          </m:dPr>
                          <m:e>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0">
                                    <a:latin typeface="Cambria Math" panose="02040503050406030204" pitchFamily="18" charset="0"/>
                                  </a:rPr>
                                  <m:t>0</m:t>
                                </m:r>
                              </m:sub>
                            </m:sSub>
                            <m:r>
                              <a:rPr lang="zh-CN" altLang="en-US" sz="1200" i="0">
                                <a:latin typeface="Cambria Math" panose="02040503050406030204" pitchFamily="18" charset="0"/>
                              </a:rPr>
                              <m:t>+</m:t>
                            </m:r>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1">
                                    <a:latin typeface="Cambria Math" panose="02040503050406030204" pitchFamily="18" charset="0"/>
                                  </a:rPr>
                                  <m:t>𝐼</m:t>
                                </m:r>
                              </m:sub>
                            </m:sSub>
                          </m:e>
                        </m:d>
                        <m:r>
                          <a:rPr lang="zh-CN" altLang="en-US" sz="1200" i="1">
                            <a:latin typeface="Cambria Math" panose="02040503050406030204" pitchFamily="18" charset="0"/>
                          </a:rPr>
                          <m:t>𝑡</m:t>
                        </m:r>
                      </m:e>
                    </m:d>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r>
                          <a:rPr lang="zh-CN" altLang="en-US" sz="1200" i="1">
                            <a:latin typeface="Cambria Math" panose="02040503050406030204" pitchFamily="18" charset="0"/>
                          </a:rPr>
                          <m:t>𝐶</m:t>
                        </m:r>
                        <m:d>
                          <m:dPr>
                            <m:ctrlPr>
                              <a:rPr lang="zh-CN" altLang="en-US" sz="1200" i="1">
                                <a:solidFill>
                                  <a:srgbClr val="836967"/>
                                </a:solidFill>
                                <a:latin typeface="Cambria Math" panose="02040503050406030204" pitchFamily="18" charset="0"/>
                              </a:rPr>
                            </m:ctrlPr>
                          </m:dPr>
                          <m:e>
                            <m:r>
                              <a:rPr lang="zh-CN" altLang="en-US" sz="1200" i="1">
                                <a:latin typeface="Cambria Math" panose="02040503050406030204" pitchFamily="18" charset="0"/>
                              </a:rPr>
                              <m:t>𝜔</m:t>
                            </m:r>
                          </m:e>
                        </m:d>
                      </m:num>
                      <m:den>
                        <m:r>
                          <a:rPr lang="zh-CN" altLang="en-US" sz="1200" i="0">
                            <a:latin typeface="Cambria Math" panose="02040503050406030204" pitchFamily="18" charset="0"/>
                          </a:rPr>
                          <m:t>2</m:t>
                        </m:r>
                      </m:den>
                    </m:f>
                    <m:r>
                      <a:rPr lang="zh-CN" altLang="en-US" sz="1200" i="1">
                        <a:latin typeface="Cambria Math" panose="02040503050406030204" pitchFamily="18" charset="0"/>
                      </a:rPr>
                      <m:t>𝑠𝑖𝑛</m:t>
                    </m:r>
                    <m:d>
                      <m:dPr>
                        <m:ctrlPr>
                          <a:rPr lang="zh-CN" altLang="en-US" sz="1200" i="1">
                            <a:latin typeface="Cambria Math" panose="02040503050406030204" pitchFamily="18" charset="0"/>
                          </a:rPr>
                        </m:ctrlPr>
                      </m:dPr>
                      <m:e>
                        <m:d>
                          <m:dPr>
                            <m:ctrlPr>
                              <a:rPr lang="zh-CN" altLang="en-US" sz="1200" i="1">
                                <a:latin typeface="Cambria Math" panose="02040503050406030204" pitchFamily="18" charset="0"/>
                              </a:rPr>
                            </m:ctrlPr>
                          </m:dPr>
                          <m:e>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0">
                                    <a:latin typeface="Cambria Math" panose="02040503050406030204" pitchFamily="18" charset="0"/>
                                  </a:rPr>
                                  <m:t>0</m:t>
                                </m:r>
                              </m:sub>
                            </m:sSub>
                            <m:r>
                              <a:rPr lang="zh-CN" altLang="en-US" sz="1200" i="0">
                                <a:latin typeface="Cambria Math" panose="02040503050406030204" pitchFamily="18" charset="0"/>
                              </a:rPr>
                              <m:t>+</m:t>
                            </m:r>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1">
                                    <a:latin typeface="Cambria Math" panose="02040503050406030204" pitchFamily="18" charset="0"/>
                                  </a:rPr>
                                  <m:t>𝐼</m:t>
                                </m:r>
                              </m:sub>
                            </m:sSub>
                          </m:e>
                        </m:d>
                        <m:r>
                          <a:rPr lang="zh-CN" altLang="en-US" sz="1200" i="1">
                            <a:latin typeface="Cambria Math" panose="02040503050406030204" pitchFamily="18" charset="0"/>
                          </a:rPr>
                          <m:t>𝑡</m:t>
                        </m:r>
                        <m:r>
                          <a:rPr lang="zh-CN" altLang="en-US" sz="1200" i="0">
                            <a:latin typeface="Cambria Math" panose="02040503050406030204" pitchFamily="18" charset="0"/>
                          </a:rPr>
                          <m:t>+</m:t>
                        </m:r>
                        <m:r>
                          <a:rPr lang="zh-CN" altLang="en-US" sz="1200" i="1">
                            <a:latin typeface="Cambria Math" panose="02040503050406030204" pitchFamily="18" charset="0"/>
                          </a:rPr>
                          <m:t>𝛼</m:t>
                        </m:r>
                      </m:e>
                    </m:d>
                    <m:r>
                      <a:rPr lang="zh-CN" altLang="en-US" sz="1200" i="0">
                        <a:latin typeface="Cambria Math" panose="02040503050406030204" pitchFamily="18" charset="0"/>
                      </a:rPr>
                      <m:t>+</m:t>
                    </m:r>
                    <m:f>
                      <m:fPr>
                        <m:ctrlPr>
                          <a:rPr lang="zh-CN" altLang="en-US" sz="1200" i="1">
                            <a:solidFill>
                              <a:srgbClr val="836967"/>
                            </a:solidFill>
                            <a:latin typeface="Cambria Math" panose="02040503050406030204" pitchFamily="18" charset="0"/>
                          </a:rPr>
                        </m:ctrlPr>
                      </m:fPr>
                      <m:num>
                        <m:r>
                          <a:rPr lang="zh-CN" altLang="en-US" sz="1200" i="1">
                            <a:latin typeface="Cambria Math" panose="02040503050406030204" pitchFamily="18" charset="0"/>
                          </a:rPr>
                          <m:t>𝐶</m:t>
                        </m:r>
                        <m:d>
                          <m:dPr>
                            <m:ctrlPr>
                              <a:rPr lang="zh-CN" altLang="en-US" sz="1200" i="1">
                                <a:solidFill>
                                  <a:srgbClr val="836967"/>
                                </a:solidFill>
                                <a:latin typeface="Cambria Math" panose="02040503050406030204" pitchFamily="18" charset="0"/>
                              </a:rPr>
                            </m:ctrlPr>
                          </m:dPr>
                          <m:e>
                            <m:r>
                              <a:rPr lang="zh-CN" altLang="en-US" sz="1200" i="1">
                                <a:latin typeface="Cambria Math" panose="02040503050406030204" pitchFamily="18" charset="0"/>
                              </a:rPr>
                              <m:t>𝜔</m:t>
                            </m:r>
                          </m:e>
                        </m:d>
                      </m:num>
                      <m:den>
                        <m:r>
                          <a:rPr lang="zh-CN" altLang="en-US" sz="1200" i="0">
                            <a:latin typeface="Cambria Math" panose="02040503050406030204" pitchFamily="18" charset="0"/>
                          </a:rPr>
                          <m:t>2</m:t>
                        </m:r>
                      </m:den>
                    </m:f>
                    <m:r>
                      <a:rPr lang="zh-CN" altLang="en-US" sz="1200" i="1">
                        <a:latin typeface="Cambria Math" panose="02040503050406030204" pitchFamily="18" charset="0"/>
                      </a:rPr>
                      <m:t>𝑠𝑖𝑛</m:t>
                    </m:r>
                    <m:d>
                      <m:dPr>
                        <m:ctrlPr>
                          <a:rPr lang="zh-CN" altLang="en-US" sz="1200" i="1">
                            <a:latin typeface="Cambria Math" panose="02040503050406030204" pitchFamily="18" charset="0"/>
                          </a:rPr>
                        </m:ctrlPr>
                      </m:dPr>
                      <m:e>
                        <m:d>
                          <m:dPr>
                            <m:ctrlPr>
                              <a:rPr lang="zh-CN" altLang="en-US" sz="1200" i="1">
                                <a:latin typeface="Cambria Math" panose="02040503050406030204" pitchFamily="18" charset="0"/>
                              </a:rPr>
                            </m:ctrlPr>
                          </m:dPr>
                          <m:e>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1">
                                    <a:latin typeface="Cambria Math" panose="02040503050406030204" pitchFamily="18" charset="0"/>
                                  </a:rPr>
                                  <m:t>𝐼</m:t>
                                </m:r>
                                <m:r>
                                  <a:rPr lang="zh-CN" altLang="en-US" sz="1200" i="0">
                                    <a:latin typeface="Cambria Math" panose="02040503050406030204" pitchFamily="18" charset="0"/>
                                  </a:rPr>
                                  <m:t> </m:t>
                                </m:r>
                              </m:sub>
                            </m:sSub>
                            <m:r>
                              <a:rPr lang="zh-CN" altLang="en-US" sz="1200" i="0">
                                <a:latin typeface="Cambria Math" panose="02040503050406030204" pitchFamily="18" charset="0"/>
                              </a:rPr>
                              <m:t>− </m:t>
                            </m:r>
                            <m:sSub>
                              <m:sSubPr>
                                <m:ctrlPr>
                                  <a:rPr lang="zh-CN" altLang="en-US" sz="1200" i="1">
                                    <a:solidFill>
                                      <a:srgbClr val="836967"/>
                                    </a:solidFill>
                                    <a:latin typeface="Cambria Math" panose="02040503050406030204" pitchFamily="18" charset="0"/>
                                  </a:rPr>
                                </m:ctrlPr>
                              </m:sSubPr>
                              <m:e>
                                <m:r>
                                  <a:rPr lang="zh-CN" altLang="en-US" sz="1200" i="1">
                                    <a:latin typeface="Cambria Math" panose="02040503050406030204" pitchFamily="18" charset="0"/>
                                  </a:rPr>
                                  <m:t>𝜔</m:t>
                                </m:r>
                              </m:e>
                              <m:sub>
                                <m:r>
                                  <a:rPr lang="zh-CN" altLang="en-US" sz="1200" i="0">
                                    <a:latin typeface="Cambria Math" panose="02040503050406030204" pitchFamily="18" charset="0"/>
                                  </a:rPr>
                                  <m:t>0</m:t>
                                </m:r>
                              </m:sub>
                            </m:sSub>
                          </m:e>
                        </m:d>
                        <m:r>
                          <a:rPr lang="zh-CN" altLang="en-US" sz="1200" i="1">
                            <a:latin typeface="Cambria Math" panose="02040503050406030204" pitchFamily="18" charset="0"/>
                          </a:rPr>
                          <m:t>𝑡</m:t>
                        </m:r>
                        <m:r>
                          <a:rPr lang="zh-CN" altLang="en-US" sz="1200" i="0">
                            <a:latin typeface="Cambria Math" panose="02040503050406030204" pitchFamily="18" charset="0"/>
                          </a:rPr>
                          <m:t> − </m:t>
                        </m:r>
                        <m:r>
                          <a:rPr lang="zh-CN" altLang="en-US" sz="1200" i="1">
                            <a:latin typeface="Cambria Math" panose="02040503050406030204" pitchFamily="18" charset="0"/>
                          </a:rPr>
                          <m:t>𝛼</m:t>
                        </m:r>
                      </m:e>
                    </m:d>
                  </m:oMath>
                </a14:m>
                <a:endParaRPr lang="zh-CN" altLang="en-US" sz="1200" dirty="0"/>
              </a:p>
            </p:txBody>
          </p:sp>
        </mc:Choice>
        <mc:Fallback xmlns="">
          <p:sp>
            <p:nvSpPr>
              <p:cNvPr id="52" name="文本框 51">
                <a:extLst>
                  <a:ext uri="{FF2B5EF4-FFF2-40B4-BE49-F238E27FC236}">
                    <a16:creationId xmlns:a16="http://schemas.microsoft.com/office/drawing/2014/main" id="{73F3826F-AF5A-40B6-BE25-D3256C75A26E}"/>
                  </a:ext>
                </a:extLst>
              </p:cNvPr>
              <p:cNvSpPr txBox="1">
                <a:spLocks noRot="1" noChangeAspect="1" noMove="1" noResize="1" noEditPoints="1" noAdjustHandles="1" noChangeArrowheads="1" noChangeShapeType="1" noTextEdit="1"/>
              </p:cNvSpPr>
              <p:nvPr/>
            </p:nvSpPr>
            <p:spPr>
              <a:xfrm>
                <a:off x="6203514" y="4598062"/>
                <a:ext cx="6385034" cy="366511"/>
              </a:xfrm>
              <a:prstGeom prst="rect">
                <a:avLst/>
              </a:prstGeom>
              <a:blipFill>
                <a:blip r:embed="rId6"/>
                <a:stretch>
                  <a:fillRect l="-96"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EE9922D1-DF24-4192-A8F9-D2100411C376}"/>
                  </a:ext>
                </a:extLst>
              </p:cNvPr>
              <p:cNvSpPr txBox="1"/>
              <p:nvPr/>
            </p:nvSpPr>
            <p:spPr>
              <a:xfrm>
                <a:off x="5466373" y="4132760"/>
                <a:ext cx="63850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m:rPr>
                          <m:sty m:val="p"/>
                        </m:rPr>
                        <a:rPr lang="en-US" altLang="zh-CN" i="1">
                          <a:latin typeface="Cambria Math" panose="02040503050406030204" pitchFamily="18" charset="0"/>
                        </a:rPr>
                        <m:t>cos</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𝑄</m:t>
                      </m:r>
                      <m:r>
                        <a:rPr lang="en-US" altLang="zh-CN" i="1">
                          <a:latin typeface="Cambria Math" panose="02040503050406030204" pitchFamily="18" charset="0"/>
                        </a:rPr>
                        <m:t>=</m:t>
                      </m:r>
                      <m:r>
                        <a:rPr lang="en-US" altLang="zh-CN" b="0" i="1" smtClean="0">
                          <a:latin typeface="Cambria Math" panose="02040503050406030204" pitchFamily="18" charset="0"/>
                        </a:rPr>
                        <m:t>𝐵𝑠𝑖𝑛</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0</m:t>
                          </m:r>
                        </m:sub>
                      </m:sSub>
                      <m:r>
                        <a:rPr lang="en-US" altLang="zh-CN" i="1">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EE9922D1-DF24-4192-A8F9-D2100411C376}"/>
                  </a:ext>
                </a:extLst>
              </p:cNvPr>
              <p:cNvSpPr txBox="1">
                <a:spLocks noRot="1" noChangeAspect="1" noMove="1" noResize="1" noEditPoints="1" noAdjustHandles="1" noChangeArrowheads="1" noChangeShapeType="1" noTextEdit="1"/>
              </p:cNvSpPr>
              <p:nvPr/>
            </p:nvSpPr>
            <p:spPr>
              <a:xfrm>
                <a:off x="5466373" y="4132760"/>
                <a:ext cx="6385034" cy="369332"/>
              </a:xfrm>
              <a:prstGeom prst="rect">
                <a:avLst/>
              </a:prstGeom>
              <a:blipFill>
                <a:blip r:embed="rId7"/>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96EB460-7E5E-483E-B60F-55B32D1168C5}"/>
                  </a:ext>
                </a:extLst>
              </p:cNvPr>
              <p:cNvSpPr txBox="1"/>
              <p:nvPr/>
            </p:nvSpPr>
            <p:spPr>
              <a:xfrm>
                <a:off x="6994710" y="5118379"/>
                <a:ext cx="3893630"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其中</a:t>
                </a:r>
                <a14:m>
                  <m:oMath xmlns:m="http://schemas.openxmlformats.org/officeDocument/2006/math">
                    <m:r>
                      <a:rPr lang="zh-CN" altLang="en-US" sz="1400" i="1" smtClean="0">
                        <a:latin typeface="Cambria Math" panose="02040503050406030204" pitchFamily="18" charset="0"/>
                      </a:rPr>
                      <m:t>𝐶</m:t>
                    </m:r>
                    <m:d>
                      <m:dPr>
                        <m:ctrlPr>
                          <a:rPr lang="zh-CN" altLang="en-US" sz="1400" i="1">
                            <a:solidFill>
                              <a:srgbClr val="836967"/>
                            </a:solidFill>
                            <a:latin typeface="Cambria Math" panose="02040503050406030204" pitchFamily="18" charset="0"/>
                          </a:rPr>
                        </m:ctrlPr>
                      </m:dPr>
                      <m:e>
                        <m:r>
                          <a:rPr lang="zh-CN" altLang="en-US" sz="1400" i="1">
                            <a:latin typeface="Cambria Math" panose="02040503050406030204" pitchFamily="18" charset="0"/>
                          </a:rPr>
                          <m:t>𝜔</m:t>
                        </m:r>
                      </m:e>
                    </m:d>
                  </m:oMath>
                </a14:m>
                <a:r>
                  <a:rPr lang="zh-CN" altLang="en-US" sz="1400" dirty="0">
                    <a:latin typeface="微软雅黑" panose="020B0503020204020204" pitchFamily="34" charset="-122"/>
                    <a:ea typeface="微软雅黑" panose="020B0503020204020204" pitchFamily="34" charset="-122"/>
                  </a:rPr>
                  <a:t> 和 </a:t>
                </a:r>
                <a14:m>
                  <m:oMath xmlns:m="http://schemas.openxmlformats.org/officeDocument/2006/math">
                    <m:r>
                      <a:rPr lang="zh-CN" altLang="en-US" sz="1400" i="1" smtClean="0">
                        <a:latin typeface="Cambria Math" panose="02040503050406030204" pitchFamily="18" charset="0"/>
                      </a:rPr>
                      <m:t>𝛼</m:t>
                    </m:r>
                  </m:oMath>
                </a14:m>
                <a:r>
                  <a:rPr lang="zh-CN" altLang="en-US" sz="1400" dirty="0">
                    <a:latin typeface="微软雅黑" panose="020B0503020204020204" pitchFamily="34" charset="-122"/>
                    <a:ea typeface="微软雅黑" panose="020B0503020204020204" pitchFamily="34" charset="-122"/>
                  </a:rPr>
                  <a:t>与幅度增益</a:t>
                </a:r>
                <a:r>
                  <a:rPr lang="en-US" altLang="zh-CN" sz="1400" dirty="0">
                    <a:latin typeface="微软雅黑" panose="020B0503020204020204" pitchFamily="34" charset="-122"/>
                    <a:ea typeface="微软雅黑" panose="020B0503020204020204" pitchFamily="34" charset="-122"/>
                  </a:rPr>
                  <a:t>A,B</a:t>
                </a:r>
                <a:r>
                  <a:rPr lang="zh-CN" altLang="en-US" sz="1400" dirty="0">
                    <a:latin typeface="微软雅黑" panose="020B0503020204020204" pitchFamily="34" charset="-122"/>
                    <a:ea typeface="微软雅黑" panose="020B0503020204020204" pitchFamily="34" charset="-122"/>
                  </a:rPr>
                  <a:t>和相伴误差</a:t>
                </a:r>
                <a:r>
                  <a:rPr lang="en-US" altLang="zh-CN" sz="1400" dirty="0">
                    <a:latin typeface="微软雅黑" panose="020B0503020204020204" pitchFamily="34" charset="-122"/>
                    <a:ea typeface="微软雅黑" panose="020B0503020204020204" pitchFamily="34" charset="-122"/>
                  </a:rPr>
                  <a:t>P</a:t>
                </a:r>
                <a:r>
                  <a:rPr lang="zh-CN" altLang="en-US" sz="1400" dirty="0">
                    <a:latin typeface="微软雅黑" panose="020B0503020204020204" pitchFamily="34" charset="-122"/>
                    <a:ea typeface="微软雅黑" panose="020B0503020204020204" pitchFamily="34" charset="-122"/>
                  </a:rPr>
                  <a:t>相关</a:t>
                </a:r>
              </a:p>
            </p:txBody>
          </p:sp>
        </mc:Choice>
        <mc:Fallback xmlns="">
          <p:sp>
            <p:nvSpPr>
              <p:cNvPr id="58" name="文本框 57">
                <a:extLst>
                  <a:ext uri="{FF2B5EF4-FFF2-40B4-BE49-F238E27FC236}">
                    <a16:creationId xmlns:a16="http://schemas.microsoft.com/office/drawing/2014/main" id="{F96EB460-7E5E-483E-B60F-55B32D1168C5}"/>
                  </a:ext>
                </a:extLst>
              </p:cNvPr>
              <p:cNvSpPr txBox="1">
                <a:spLocks noRot="1" noChangeAspect="1" noMove="1" noResize="1" noEditPoints="1" noAdjustHandles="1" noChangeArrowheads="1" noChangeShapeType="1" noTextEdit="1"/>
              </p:cNvSpPr>
              <p:nvPr/>
            </p:nvSpPr>
            <p:spPr>
              <a:xfrm>
                <a:off x="6994710" y="5118379"/>
                <a:ext cx="3893630" cy="307777"/>
              </a:xfrm>
              <a:prstGeom prst="rect">
                <a:avLst/>
              </a:prstGeom>
              <a:blipFill>
                <a:blip r:embed="rId8"/>
                <a:stretch>
                  <a:fillRect l="-469" t="-4000" b="-20000"/>
                </a:stretch>
              </a:blipFill>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B78A17C1-73EB-4379-B535-28BAE7CA56E4}"/>
              </a:ext>
            </a:extLst>
          </p:cNvPr>
          <p:cNvSpPr txBox="1"/>
          <p:nvPr/>
        </p:nvSpPr>
        <p:spPr>
          <a:xfrm>
            <a:off x="6096000" y="5768436"/>
            <a:ext cx="5929296" cy="615553"/>
          </a:xfrm>
          <a:prstGeom prst="rect">
            <a:avLst/>
          </a:prstGeom>
          <a:noFill/>
        </p:spPr>
        <p:txBody>
          <a:bodyPr wrap="square" rtlCol="0">
            <a:spAutoFit/>
          </a:bodyPr>
          <a:lstStyle/>
          <a:p>
            <a:r>
              <a:rPr lang="zh-CN" altLang="en-US" sz="1700" spc="150" dirty="0">
                <a:latin typeface="Arial" panose="020B0604020202020204" pitchFamily="34" charset="0"/>
                <a:ea typeface="Microsoft YaHei" panose="020B0503020204020204" pitchFamily="34" charset="-122"/>
                <a:cs typeface="Arial" panose="020B0604020202020204" pitchFamily="34" charset="0"/>
              </a:rPr>
              <a:t>发射机内元器件产生畸变的无意调制本身是一种随机过程，而这个随机过程的参数就是所谓的射频指纹。</a:t>
            </a:r>
          </a:p>
        </p:txBody>
      </p:sp>
    </p:spTree>
    <p:extLst>
      <p:ext uri="{BB962C8B-B14F-4D97-AF65-F5344CB8AC3E}">
        <p14:creationId xmlns:p14="http://schemas.microsoft.com/office/powerpoint/2010/main" val="406012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E9D6740-8DFF-474D-B4F5-08FBFDE73F44}"/>
              </a:ext>
            </a:extLst>
          </p:cNvPr>
          <p:cNvSpPr>
            <a:spLocks noGrp="1"/>
          </p:cNvSpPr>
          <p:nvPr>
            <p:ph type="title"/>
          </p:nvPr>
        </p:nvSpPr>
        <p:spPr/>
        <p:txBody>
          <a:bodyPr/>
          <a:lstStyle/>
          <a:p>
            <a:r>
              <a:rPr lang="zh-CN" altLang="en-US" dirty="0"/>
              <a:t>射频指纹介绍</a:t>
            </a:r>
          </a:p>
        </p:txBody>
      </p:sp>
      <p:sp>
        <p:nvSpPr>
          <p:cNvPr id="77" name="文本框 76">
            <a:extLst>
              <a:ext uri="{FF2B5EF4-FFF2-40B4-BE49-F238E27FC236}">
                <a16:creationId xmlns:a16="http://schemas.microsoft.com/office/drawing/2014/main" id="{D092B1D2-5022-4DD0-A8AA-993B11A18AA9}"/>
              </a:ext>
            </a:extLst>
          </p:cNvPr>
          <p:cNvSpPr txBox="1"/>
          <p:nvPr/>
        </p:nvSpPr>
        <p:spPr>
          <a:xfrm>
            <a:off x="499610" y="3456432"/>
            <a:ext cx="6096000" cy="3278013"/>
          </a:xfrm>
          <a:prstGeom prst="rect">
            <a:avLst/>
          </a:prstGeom>
          <a:noFill/>
        </p:spPr>
        <p:txBody>
          <a:bodyPr wrap="square">
            <a:spAutoFit/>
          </a:bodyPr>
          <a:lstStyle/>
          <a:p>
            <a:pPr algn="just" hangingPunct="0">
              <a:lnSpc>
                <a:spcPct val="120000"/>
              </a:lnSpc>
              <a:spcAft>
                <a:spcPts val="600"/>
              </a:spcAft>
            </a:pPr>
            <a:r>
              <a:rPr lang="zh-CN" altLang="en-US" sz="1600" b="1" spc="150" dirty="0">
                <a:latin typeface="Arial" panose="020B0604020202020204" pitchFamily="34" charset="0"/>
                <a:ea typeface="Microsoft YaHei" panose="020B0503020204020204" pitchFamily="34" charset="-122"/>
                <a:cs typeface="Arial" panose="020B0604020202020204" pitchFamily="34" charset="0"/>
              </a:rPr>
              <a:t>射频指纹</a:t>
            </a:r>
            <a:r>
              <a:rPr lang="zh-CN" altLang="en-US" sz="1600" spc="150" dirty="0">
                <a:latin typeface="Arial" panose="020B0604020202020204" pitchFamily="34" charset="0"/>
                <a:ea typeface="Microsoft YaHei" panose="020B0503020204020204" pitchFamily="34" charset="-122"/>
                <a:cs typeface="Arial" panose="020B0604020202020204" pitchFamily="34" charset="0"/>
              </a:rPr>
              <a:t>：辐射源设备固有的、不可伪造的、难以改变的独有特征（位置无关特征）</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固有 </a:t>
            </a:r>
            <a:r>
              <a:rPr lang="en-US" altLang="zh-CN" sz="16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600" spc="150" dirty="0">
                <a:latin typeface="Arial" panose="020B0604020202020204" pitchFamily="34" charset="0"/>
                <a:ea typeface="Microsoft YaHei" panose="020B0503020204020204" pitchFamily="34" charset="-122"/>
                <a:cs typeface="Arial" panose="020B0604020202020204" pitchFamily="34" charset="0"/>
              </a:rPr>
              <a:t>每台辐射源设备都具有用于其识别的指纹特征</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400"/>
              </a:spcAft>
              <a:buFont typeface="+mj-lt"/>
              <a:buAutoNum type="arabicPeriod"/>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不可伪造 </a:t>
            </a:r>
            <a:r>
              <a:rPr lang="en-US" altLang="zh-CN" sz="16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600" spc="150" dirty="0">
                <a:latin typeface="Arial" panose="020B0604020202020204" pitchFamily="34" charset="0"/>
                <a:ea typeface="Microsoft YaHei" panose="020B0503020204020204" pitchFamily="34" charset="-122"/>
                <a:cs typeface="Arial" panose="020B0604020202020204" pitchFamily="34" charset="0"/>
              </a:rPr>
              <a:t>由于射频指纹由多元器件工差特性综合构成，因此难以复制或伪造</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600"/>
              </a:spcAft>
              <a:buFont typeface="+mj-lt"/>
              <a:buAutoNum type="arabicPeriod"/>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难以改变 </a:t>
            </a:r>
            <a:r>
              <a:rPr lang="en-US" altLang="zh-CN" sz="16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600" spc="150" dirty="0">
                <a:latin typeface="Arial" panose="020B0604020202020204" pitchFamily="34" charset="0"/>
                <a:ea typeface="Microsoft YaHei" panose="020B0503020204020204" pitchFamily="34" charset="-122"/>
                <a:cs typeface="Arial" panose="020B0604020202020204" pitchFamily="34" charset="0"/>
              </a:rPr>
              <a:t>元器件出厂带有的工差一旦固定，对应的射频指纹特性就已经固定</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a:p>
            <a:pPr marL="684900" indent="-342900" algn="just" hangingPunct="0">
              <a:lnSpc>
                <a:spcPct val="120000"/>
              </a:lnSpc>
              <a:spcAft>
                <a:spcPts val="1200"/>
              </a:spcAft>
              <a:buFont typeface="+mj-lt"/>
              <a:buAutoNum type="arabicPeriod"/>
            </a:pPr>
            <a:r>
              <a:rPr lang="zh-CN" altLang="en-US" sz="1600" spc="150" dirty="0">
                <a:latin typeface="Arial" panose="020B0604020202020204" pitchFamily="34" charset="0"/>
                <a:ea typeface="Microsoft YaHei" panose="020B0503020204020204" pitchFamily="34" charset="-122"/>
                <a:cs typeface="Arial" panose="020B0604020202020204" pitchFamily="34" charset="0"/>
              </a:rPr>
              <a:t>独有 </a:t>
            </a:r>
            <a:r>
              <a:rPr lang="en-US" altLang="zh-CN" sz="1600" spc="150" dirty="0">
                <a:latin typeface="Arial" panose="020B0604020202020204" pitchFamily="34" charset="0"/>
                <a:ea typeface="Microsoft YaHei" panose="020B0503020204020204" pitchFamily="34" charset="-122"/>
                <a:cs typeface="Arial" panose="020B0604020202020204" pitchFamily="34" charset="0"/>
              </a:rPr>
              <a:t>—— </a:t>
            </a:r>
            <a:r>
              <a:rPr lang="zh-CN" altLang="en-US" sz="1600" spc="150" dirty="0">
                <a:latin typeface="Arial" panose="020B0604020202020204" pitchFamily="34" charset="0"/>
                <a:ea typeface="Microsoft YaHei" panose="020B0503020204020204" pitchFamily="34" charset="-122"/>
                <a:cs typeface="Arial" panose="020B0604020202020204" pitchFamily="34" charset="0"/>
              </a:rPr>
              <a:t>每台辐射源设备的射频指纹都不相同，具有唯一性</a:t>
            </a:r>
            <a:endParaRPr lang="en-US" altLang="zh-CN" sz="1600" spc="150" dirty="0">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F8182A87-E931-423F-B913-27735C9C4279}"/>
              </a:ext>
            </a:extLst>
          </p:cNvPr>
          <p:cNvSpPr txBox="1"/>
          <p:nvPr/>
        </p:nvSpPr>
        <p:spPr>
          <a:xfrm>
            <a:off x="499610" y="2903253"/>
            <a:ext cx="8674169" cy="677108"/>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射频指纹识别任务</a:t>
            </a:r>
            <a:r>
              <a:rPr lang="zh-CN" altLang="en-US" dirty="0"/>
              <a:t>：</a:t>
            </a:r>
            <a:r>
              <a:rPr lang="zh-CN" altLang="en-US" dirty="0">
                <a:latin typeface="微软雅黑" panose="020B0503020204020204" pitchFamily="34" charset="-122"/>
                <a:ea typeface="微软雅黑" panose="020B0503020204020204" pitchFamily="34" charset="-122"/>
              </a:rPr>
              <a:t>通过分析接受信号中的射频指纹特征，区分不同的发射设备</a:t>
            </a:r>
            <a:r>
              <a:rPr lang="zh-CN" altLang="en-US" sz="1600" dirty="0">
                <a:latin typeface="微软雅黑" panose="020B0503020204020204" pitchFamily="34" charset="-122"/>
                <a:ea typeface="微软雅黑" panose="020B0503020204020204" pitchFamily="34" charset="-122"/>
              </a:rPr>
              <a:t>。</a:t>
            </a:r>
          </a:p>
          <a:p>
            <a:endParaRPr lang="zh-CN" altLang="en-US" dirty="0"/>
          </a:p>
        </p:txBody>
      </p:sp>
      <p:cxnSp>
        <p:nvCxnSpPr>
          <p:cNvPr id="19" name="直接箭头连接符 18">
            <a:extLst>
              <a:ext uri="{FF2B5EF4-FFF2-40B4-BE49-F238E27FC236}">
                <a16:creationId xmlns:a16="http://schemas.microsoft.com/office/drawing/2014/main" id="{70EF977B-F65F-42BF-8FE8-5A86B216A988}"/>
              </a:ext>
            </a:extLst>
          </p:cNvPr>
          <p:cNvCxnSpPr>
            <a:cxnSpLocks/>
          </p:cNvCxnSpPr>
          <p:nvPr/>
        </p:nvCxnSpPr>
        <p:spPr>
          <a:xfrm flipV="1">
            <a:off x="6768969" y="5095439"/>
            <a:ext cx="4878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62BD5AE9-B546-46A0-A711-0F1B67FA4DB7}"/>
              </a:ext>
            </a:extLst>
          </p:cNvPr>
          <p:cNvSpPr txBox="1"/>
          <p:nvPr/>
        </p:nvSpPr>
        <p:spPr>
          <a:xfrm>
            <a:off x="7430139" y="4006429"/>
            <a:ext cx="4679254" cy="2219903"/>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完备性 </a:t>
            </a:r>
            <a:r>
              <a:rPr lang="en-US" altLang="zh-CN" sz="1800" spc="150" dirty="0">
                <a:latin typeface="微软雅黑" panose="020B0503020204020204" pitchFamily="34" charset="-122"/>
                <a:ea typeface="微软雅黑" panose="020B0503020204020204" pitchFamily="34" charset="-122"/>
                <a:cs typeface="Arial" panose="020B0604020202020204" pitchFamily="34"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指纹特征应该能表征出信号个体的特征</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唯一性 </a:t>
            </a:r>
            <a:r>
              <a:rPr lang="en-US" altLang="zh-CN" sz="1800" spc="150" dirty="0">
                <a:latin typeface="微软雅黑" panose="020B0503020204020204" pitchFamily="34" charset="-122"/>
                <a:ea typeface="微软雅黑" panose="020B0503020204020204" pitchFamily="34" charset="-122"/>
                <a:cs typeface="Arial" panose="020B0604020202020204" pitchFamily="34" charset="0"/>
              </a:rPr>
              <a:t>—— </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不同辐射源个体的指纹应该都具有唯一性</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稳定性 </a:t>
            </a:r>
            <a:r>
              <a:rPr lang="en-US" altLang="zh-CN" sz="1800" spc="150" dirty="0">
                <a:latin typeface="微软雅黑" panose="020B0503020204020204" pitchFamily="34" charset="-122"/>
                <a:ea typeface="微软雅黑" panose="020B0503020204020204" pitchFamily="34" charset="-122"/>
                <a:cs typeface="Arial" panose="020B0604020202020204" pitchFamily="34" charset="0"/>
              </a:rPr>
              <a:t>——</a:t>
            </a:r>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个体指纹特征应具备高置信度</a:t>
            </a: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dirty="0">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A9978A04-CAF3-4B66-A29F-20D24909EEFA}"/>
              </a:ext>
            </a:extLst>
          </p:cNvPr>
          <p:cNvSpPr txBox="1"/>
          <p:nvPr/>
        </p:nvSpPr>
        <p:spPr>
          <a:xfrm>
            <a:off x="499610" y="1198954"/>
            <a:ext cx="11197232" cy="1588127"/>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物理层安全：</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传统基于密钥的认证，由于物联网终端设备或</a:t>
            </a:r>
            <a:r>
              <a:rPr lang="en-US" altLang="zh-CN" dirty="0" err="1">
                <a:latin typeface="微软雅黑" panose="020B0503020204020204" pitchFamily="34" charset="-122"/>
                <a:ea typeface="微软雅黑" panose="020B0503020204020204" pitchFamily="34" charset="-122"/>
              </a:rPr>
              <a:t>wifi</a:t>
            </a:r>
            <a:r>
              <a:rPr lang="zh-CN" altLang="en-US" dirty="0">
                <a:latin typeface="微软雅黑" panose="020B0503020204020204" pitchFamily="34" charset="-122"/>
                <a:ea typeface="微软雅黑" panose="020B0503020204020204" pitchFamily="34" charset="-122"/>
              </a:rPr>
              <a:t>设备的计算能力较低，无法承担密钥的计算量</a:t>
            </a: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地址的认证，但</a:t>
            </a:r>
            <a:r>
              <a:rPr lang="en-US" altLang="zh-CN" dirty="0">
                <a:latin typeface="微软雅黑" panose="020B0503020204020204" pitchFamily="34" charset="-122"/>
                <a:ea typeface="微软雅黑" panose="020B0503020204020204" pitchFamily="34" charset="-122"/>
              </a:rPr>
              <a:t>MAC</a:t>
            </a:r>
            <a:r>
              <a:rPr lang="zh-CN" altLang="en-US" dirty="0">
                <a:latin typeface="微软雅黑" panose="020B0503020204020204" pitchFamily="34" charset="-122"/>
                <a:ea typeface="微软雅黑" panose="020B0503020204020204" pitchFamily="34" charset="-122"/>
              </a:rPr>
              <a:t>地址易被篡改，安全性低</a:t>
            </a:r>
            <a:endParaRPr lang="en-US" altLang="zh-CN" dirty="0">
              <a:latin typeface="微软雅黑" panose="020B0503020204020204" pitchFamily="34" charset="-122"/>
              <a:ea typeface="微软雅黑" panose="020B0503020204020204" pitchFamily="34" charset="-122"/>
            </a:endParaRPr>
          </a:p>
          <a:p>
            <a:endParaRPr lang="en-US" altLang="zh-CN" dirty="0"/>
          </a:p>
          <a:p>
            <a:r>
              <a:rPr lang="zh-CN" altLang="en-US" dirty="0">
                <a:latin typeface="微软雅黑" panose="020B0503020204020204" pitchFamily="34" charset="-122"/>
                <a:ea typeface="微软雅黑" panose="020B0503020204020204" pitchFamily="34" charset="-122"/>
              </a:rPr>
              <a:t>使用射频指纹进行设备认证</a:t>
            </a:r>
          </a:p>
        </p:txBody>
      </p:sp>
    </p:spTree>
    <p:extLst>
      <p:ext uri="{BB962C8B-B14F-4D97-AF65-F5344CB8AC3E}">
        <p14:creationId xmlns:p14="http://schemas.microsoft.com/office/powerpoint/2010/main" val="2855614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968D5-DCE1-489F-90DC-E05A04FCE07C}"/>
              </a:ext>
            </a:extLst>
          </p:cNvPr>
          <p:cNvSpPr>
            <a:spLocks noGrp="1"/>
          </p:cNvSpPr>
          <p:nvPr>
            <p:ph type="title"/>
          </p:nvPr>
        </p:nvSpPr>
        <p:spPr/>
        <p:txBody>
          <a:bodyPr/>
          <a:lstStyle/>
          <a:p>
            <a:r>
              <a:rPr lang="zh-CN" altLang="en-US" dirty="0"/>
              <a:t>射频指纹介绍</a:t>
            </a:r>
          </a:p>
        </p:txBody>
      </p:sp>
      <p:sp>
        <p:nvSpPr>
          <p:cNvPr id="3" name="灯片编号占位符 2">
            <a:extLst>
              <a:ext uri="{FF2B5EF4-FFF2-40B4-BE49-F238E27FC236}">
                <a16:creationId xmlns:a16="http://schemas.microsoft.com/office/drawing/2014/main" id="{2F64C6BA-F439-41CC-9D3A-76EEFA0A7569}"/>
              </a:ext>
            </a:extLst>
          </p:cNvPr>
          <p:cNvSpPr>
            <a:spLocks noGrp="1"/>
          </p:cNvSpPr>
          <p:nvPr>
            <p:ph type="sldNum" sz="quarter" idx="10"/>
          </p:nvPr>
        </p:nvSpPr>
        <p:spPr/>
        <p:txBody>
          <a:bodyPr/>
          <a:lstStyle/>
          <a:p>
            <a:fld id="{54B3F8C3-4D34-464E-BB5A-60724E4C6E9F}" type="slidenum">
              <a:rPr lang="zh-CN" altLang="en-US" smtClean="0"/>
              <a:t>5</a:t>
            </a:fld>
            <a:endParaRPr lang="zh-CN" altLang="en-US" dirty="0"/>
          </a:p>
        </p:txBody>
      </p:sp>
      <p:sp>
        <p:nvSpPr>
          <p:cNvPr id="4" name="文本框 3">
            <a:extLst>
              <a:ext uri="{FF2B5EF4-FFF2-40B4-BE49-F238E27FC236}">
                <a16:creationId xmlns:a16="http://schemas.microsoft.com/office/drawing/2014/main" id="{A97ADCDC-9EC1-4377-9501-BEC82BF6B184}"/>
              </a:ext>
            </a:extLst>
          </p:cNvPr>
          <p:cNvSpPr txBox="1"/>
          <p:nvPr/>
        </p:nvSpPr>
        <p:spPr>
          <a:xfrm>
            <a:off x="1090168" y="1776221"/>
            <a:ext cx="10504424" cy="463473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闭集识别</a:t>
            </a:r>
            <a:r>
              <a:rPr lang="zh-CN" altLang="en-US" dirty="0"/>
              <a:t>：</a:t>
            </a:r>
            <a:endParaRPr lang="en-US" altLang="zh-CN" dirty="0"/>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不考虑模型接收未知设备信号作为输入，将输入的信号预测为已知设备身份</a:t>
            </a:r>
            <a:r>
              <a:rPr lang="zh-CN" altLang="en-US" dirty="0"/>
              <a:t>。</a:t>
            </a:r>
            <a:endParaRPr lang="en-US" altLang="zh-CN" dirty="0"/>
          </a:p>
          <a:p>
            <a:endParaRPr lang="en-US" altLang="zh-CN" dirty="0"/>
          </a:p>
          <a:p>
            <a:endParaRPr lang="en-US" altLang="zh-CN" dirty="0"/>
          </a:p>
          <a:p>
            <a:r>
              <a:rPr lang="zh-CN" altLang="en-US" b="1" dirty="0">
                <a:latin typeface="微软雅黑" panose="020B0503020204020204" pitchFamily="34" charset="-122"/>
                <a:ea typeface="微软雅黑" panose="020B0503020204020204" pitchFamily="34" charset="-122"/>
              </a:rPr>
              <a:t>开集识别</a:t>
            </a:r>
            <a:r>
              <a:rPr lang="zh-CN" altLang="en-US" dirty="0"/>
              <a:t>：</a:t>
            </a:r>
            <a:endParaRPr lang="en-US" altLang="zh-CN" dirty="0"/>
          </a:p>
          <a:p>
            <a:r>
              <a:rPr lang="en-US" altLang="zh-CN" dirty="0"/>
              <a:t>         </a:t>
            </a:r>
            <a:r>
              <a:rPr lang="zh-CN" altLang="en-US" dirty="0">
                <a:latin typeface="微软雅黑" panose="020B0503020204020204" pitchFamily="34" charset="-122"/>
                <a:ea typeface="微软雅黑" panose="020B0503020204020204" pitchFamily="34" charset="-122"/>
              </a:rPr>
              <a:t>考虑模型接收未知设备信号作为输入：</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如果信号来自已知设备，预测信号对应的发射设备的设备信息。</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如果信号来自未知设备，拒绝对信号进行分类，将其标记为</a:t>
            </a:r>
            <a:r>
              <a:rPr lang="en-US" altLang="zh-CN" sz="1600" dirty="0">
                <a:latin typeface="微软雅黑" panose="020B0503020204020204" pitchFamily="34" charset="-122"/>
                <a:ea typeface="微软雅黑" panose="020B0503020204020204" pitchFamily="34" charset="-122"/>
              </a:rPr>
              <a:t>Unknown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如果信号来自已知设备，预测信号对应的发射设备的设备信息。</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如果信号来自未知设备，拒绝对信号进行分类，将其标记为</a:t>
            </a:r>
            <a:r>
              <a:rPr lang="en-US" altLang="zh-CN" sz="1600" dirty="0">
                <a:latin typeface="微软雅黑" panose="020B0503020204020204" pitchFamily="34" charset="-122"/>
                <a:ea typeface="微软雅黑" panose="020B0503020204020204" pitchFamily="34" charset="-122"/>
              </a:rPr>
              <a:t>Unknown</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）对于初次出现的未知设备信号，模型可以对其进行指纹登记，保存其指纹信息</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）对于再次接收到的未知设备信号，模型将其预测为正确的设备信息。</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307FB55-9A66-45E1-B216-CE30C31BD848}"/>
              </a:ext>
            </a:extLst>
          </p:cNvPr>
          <p:cNvSpPr txBox="1"/>
          <p:nvPr/>
        </p:nvSpPr>
        <p:spPr>
          <a:xfrm>
            <a:off x="397764" y="1170169"/>
            <a:ext cx="6099048"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射频指纹识别任务分类：</a:t>
            </a:r>
            <a:endParaRPr lang="zh-CN" altLang="en-US" sz="2000" dirty="0">
              <a:solidFill>
                <a:srgbClr val="203864"/>
              </a:solidFill>
            </a:endParaRPr>
          </a:p>
        </p:txBody>
      </p:sp>
      <p:sp>
        <p:nvSpPr>
          <p:cNvPr id="7" name="文本框 6">
            <a:extLst>
              <a:ext uri="{FF2B5EF4-FFF2-40B4-BE49-F238E27FC236}">
                <a16:creationId xmlns:a16="http://schemas.microsoft.com/office/drawing/2014/main" id="{A5A16BD2-A9E5-48C3-B4D4-DA7A1FC238F0}"/>
              </a:ext>
            </a:extLst>
          </p:cNvPr>
          <p:cNvSpPr txBox="1"/>
          <p:nvPr/>
        </p:nvSpPr>
        <p:spPr>
          <a:xfrm>
            <a:off x="8522208" y="3755032"/>
            <a:ext cx="1210588" cy="338554"/>
          </a:xfrm>
          <a:prstGeom prst="rect">
            <a:avLst/>
          </a:prstGeom>
          <a:noFill/>
        </p:spPr>
        <p:txBody>
          <a:bodyPr wrap="none" rtlCol="0">
            <a:spAutoFit/>
          </a:bodyPr>
          <a:lstStyle/>
          <a:p>
            <a:r>
              <a:rPr lang="zh-CN" altLang="en-US" sz="1600" b="1" dirty="0">
                <a:solidFill>
                  <a:srgbClr val="203864"/>
                </a:solidFill>
                <a:latin typeface="微软雅黑" panose="020B0503020204020204" pitchFamily="34" charset="-122"/>
                <a:ea typeface="微软雅黑" panose="020B0503020204020204" pitchFamily="34" charset="-122"/>
              </a:rPr>
              <a:t>识别、拒绝</a:t>
            </a:r>
          </a:p>
        </p:txBody>
      </p:sp>
      <p:sp>
        <p:nvSpPr>
          <p:cNvPr id="8" name="文本框 7">
            <a:extLst>
              <a:ext uri="{FF2B5EF4-FFF2-40B4-BE49-F238E27FC236}">
                <a16:creationId xmlns:a16="http://schemas.microsoft.com/office/drawing/2014/main" id="{1264A427-1C08-420D-BC40-84D950F34A72}"/>
              </a:ext>
            </a:extLst>
          </p:cNvPr>
          <p:cNvSpPr txBox="1"/>
          <p:nvPr/>
        </p:nvSpPr>
        <p:spPr>
          <a:xfrm>
            <a:off x="9732796" y="5815949"/>
            <a:ext cx="1826141" cy="338554"/>
          </a:xfrm>
          <a:prstGeom prst="rect">
            <a:avLst/>
          </a:prstGeom>
          <a:noFill/>
        </p:spPr>
        <p:txBody>
          <a:bodyPr wrap="none" rtlCol="0">
            <a:spAutoFit/>
          </a:bodyPr>
          <a:lstStyle/>
          <a:p>
            <a:r>
              <a:rPr lang="zh-CN" altLang="en-US" sz="1600" b="1" dirty="0">
                <a:solidFill>
                  <a:srgbClr val="203864"/>
                </a:solidFill>
                <a:latin typeface="微软雅黑" panose="020B0503020204020204" pitchFamily="34" charset="-122"/>
                <a:ea typeface="微软雅黑" panose="020B0503020204020204" pitchFamily="34" charset="-122"/>
              </a:rPr>
              <a:t>识别、拒绝、扩展</a:t>
            </a:r>
          </a:p>
        </p:txBody>
      </p:sp>
    </p:spTree>
    <p:extLst>
      <p:ext uri="{BB962C8B-B14F-4D97-AF65-F5344CB8AC3E}">
        <p14:creationId xmlns:p14="http://schemas.microsoft.com/office/powerpoint/2010/main" val="202710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6</a:t>
            </a:fld>
            <a:r>
              <a:rPr lang="en-US" altLang="zh-CN" dirty="0">
                <a:solidFill>
                  <a:schemeClr val="accent1">
                    <a:lumMod val="50000"/>
                  </a:schemeClr>
                </a:solidFill>
              </a:rPr>
              <a:t>/24</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射频指纹介绍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系统模型与问题建模</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研究内容</a:t>
                  </a: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86824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36450D-89C4-48E6-893C-A3F04FF728AF}"/>
              </a:ext>
            </a:extLst>
          </p:cNvPr>
          <p:cNvSpPr>
            <a:spLocks noGrp="1"/>
          </p:cNvSpPr>
          <p:nvPr>
            <p:ph type="title"/>
          </p:nvPr>
        </p:nvSpPr>
        <p:spPr/>
        <p:txBody>
          <a:bodyPr/>
          <a:lstStyle/>
          <a:p>
            <a:r>
              <a:rPr lang="zh-CN" altLang="en-US" dirty="0"/>
              <a:t>系统模型与问题建模</a:t>
            </a:r>
          </a:p>
        </p:txBody>
      </p:sp>
      <p:sp>
        <p:nvSpPr>
          <p:cNvPr id="5" name="文本框 4">
            <a:extLst>
              <a:ext uri="{FF2B5EF4-FFF2-40B4-BE49-F238E27FC236}">
                <a16:creationId xmlns:a16="http://schemas.microsoft.com/office/drawing/2014/main" id="{B761C8F6-05EF-4E0D-8CBD-2F83C9B5ACBB}"/>
              </a:ext>
            </a:extLst>
          </p:cNvPr>
          <p:cNvSpPr txBox="1"/>
          <p:nvPr/>
        </p:nvSpPr>
        <p:spPr>
          <a:xfrm>
            <a:off x="2018272" y="1088279"/>
            <a:ext cx="118001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数据收集</a:t>
            </a:r>
          </a:p>
        </p:txBody>
      </p:sp>
      <p:grpSp>
        <p:nvGrpSpPr>
          <p:cNvPr id="38" name="组合 37">
            <a:extLst>
              <a:ext uri="{FF2B5EF4-FFF2-40B4-BE49-F238E27FC236}">
                <a16:creationId xmlns:a16="http://schemas.microsoft.com/office/drawing/2014/main" id="{B93A6459-6FBD-47D2-B639-BBE56C51C0C9}"/>
              </a:ext>
            </a:extLst>
          </p:cNvPr>
          <p:cNvGrpSpPr/>
          <p:nvPr/>
        </p:nvGrpSpPr>
        <p:grpSpPr>
          <a:xfrm>
            <a:off x="861364" y="3281326"/>
            <a:ext cx="6517778" cy="371602"/>
            <a:chOff x="622366" y="2647719"/>
            <a:chExt cx="6517778" cy="371602"/>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648D6F4-0642-45D8-8B18-B0BE5D829D06}"/>
                    </a:ext>
                  </a:extLst>
                </p:cNvPr>
                <p:cNvSpPr txBox="1"/>
                <p:nvPr/>
              </p:nvSpPr>
              <p:spPr>
                <a:xfrm>
                  <a:off x="622366" y="2649989"/>
                  <a:ext cx="662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11" name="文本框 10">
                  <a:extLst>
                    <a:ext uri="{FF2B5EF4-FFF2-40B4-BE49-F238E27FC236}">
                      <a16:creationId xmlns:a16="http://schemas.microsoft.com/office/drawing/2014/main" id="{E648D6F4-0642-45D8-8B18-B0BE5D829D06}"/>
                    </a:ext>
                  </a:extLst>
                </p:cNvPr>
                <p:cNvSpPr txBox="1">
                  <a:spLocks noRot="1" noChangeAspect="1" noMove="1" noResize="1" noEditPoints="1" noAdjustHandles="1" noChangeArrowheads="1" noChangeShapeType="1" noTextEdit="1"/>
                </p:cNvSpPr>
                <p:nvPr/>
              </p:nvSpPr>
              <p:spPr>
                <a:xfrm>
                  <a:off x="622366" y="2649989"/>
                  <a:ext cx="662104" cy="369332"/>
                </a:xfrm>
                <a:prstGeom prst="rect">
                  <a:avLst/>
                </a:prstGeom>
                <a:blipFill>
                  <a:blip r:embed="rId3"/>
                  <a:stretch>
                    <a:fillRect/>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158D30C4-6FF9-46CB-B9D8-B8C2B6BDB4D6}"/>
                </a:ext>
              </a:extLst>
            </p:cNvPr>
            <p:cNvCxnSpPr>
              <a:cxnSpLocks/>
              <a:stCxn id="11" idx="3"/>
              <a:endCxn id="25" idx="1"/>
            </p:cNvCxnSpPr>
            <p:nvPr/>
          </p:nvCxnSpPr>
          <p:spPr>
            <a:xfrm flipV="1">
              <a:off x="1284470" y="2832385"/>
              <a:ext cx="318239" cy="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BC7C4D1-DFC4-479E-BBF6-4C33E3903BE7}"/>
                    </a:ext>
                  </a:extLst>
                </p:cNvPr>
                <p:cNvSpPr txBox="1"/>
                <p:nvPr/>
              </p:nvSpPr>
              <p:spPr>
                <a:xfrm>
                  <a:off x="1602709" y="2647719"/>
                  <a:ext cx="1010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m:oMathPara>
                  </a14:m>
                  <a:endParaRPr lang="zh-CN" altLang="en-US" dirty="0"/>
                </a:p>
              </p:txBody>
            </p:sp>
          </mc:Choice>
          <mc:Fallback xmlns="">
            <p:sp>
              <p:nvSpPr>
                <p:cNvPr id="25" name="文本框 24">
                  <a:extLst>
                    <a:ext uri="{FF2B5EF4-FFF2-40B4-BE49-F238E27FC236}">
                      <a16:creationId xmlns:a16="http://schemas.microsoft.com/office/drawing/2014/main" id="{6BC7C4D1-DFC4-479E-BBF6-4C33E3903BE7}"/>
                    </a:ext>
                  </a:extLst>
                </p:cNvPr>
                <p:cNvSpPr txBox="1">
                  <a:spLocks noRot="1" noChangeAspect="1" noMove="1" noResize="1" noEditPoints="1" noAdjustHandles="1" noChangeArrowheads="1" noChangeShapeType="1" noTextEdit="1"/>
                </p:cNvSpPr>
                <p:nvPr/>
              </p:nvSpPr>
              <p:spPr>
                <a:xfrm>
                  <a:off x="1602709" y="2647719"/>
                  <a:ext cx="1010981" cy="369332"/>
                </a:xfrm>
                <a:prstGeom prst="rect">
                  <a:avLst/>
                </a:prstGeom>
                <a:blipFill>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E579F762-64B2-425B-80DC-40120236B468}"/>
                    </a:ext>
                  </a:extLst>
                </p:cNvPr>
                <p:cNvSpPr txBox="1"/>
                <p:nvPr/>
              </p:nvSpPr>
              <p:spPr>
                <a:xfrm>
                  <a:off x="2931929" y="2647719"/>
                  <a:ext cx="25365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𝑇</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m:oMathPara>
                  </a14:m>
                  <a:endParaRPr lang="zh-CN" altLang="en-US" dirty="0"/>
                </a:p>
              </p:txBody>
            </p:sp>
          </mc:Choice>
          <mc:Fallback xmlns="">
            <p:sp>
              <p:nvSpPr>
                <p:cNvPr id="28" name="文本框 27">
                  <a:extLst>
                    <a:ext uri="{FF2B5EF4-FFF2-40B4-BE49-F238E27FC236}">
                      <a16:creationId xmlns:a16="http://schemas.microsoft.com/office/drawing/2014/main" id="{E579F762-64B2-425B-80DC-40120236B468}"/>
                    </a:ext>
                  </a:extLst>
                </p:cNvPr>
                <p:cNvSpPr txBox="1">
                  <a:spLocks noRot="1" noChangeAspect="1" noMove="1" noResize="1" noEditPoints="1" noAdjustHandles="1" noChangeArrowheads="1" noChangeShapeType="1" noTextEdit="1"/>
                </p:cNvSpPr>
                <p:nvPr/>
              </p:nvSpPr>
              <p:spPr>
                <a:xfrm>
                  <a:off x="2931929" y="2647719"/>
                  <a:ext cx="2536592" cy="369332"/>
                </a:xfrm>
                <a:prstGeom prst="rect">
                  <a:avLst/>
                </a:prstGeom>
                <a:blipFill>
                  <a:blip r:embed="rId5"/>
                  <a:stretch>
                    <a:fillRect b="-6557"/>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12E39EC1-06CE-4E98-9912-6345610BD92C}"/>
                </a:ext>
              </a:extLst>
            </p:cNvPr>
            <p:cNvCxnSpPr>
              <a:cxnSpLocks/>
              <a:stCxn id="25" idx="3"/>
              <a:endCxn id="28" idx="1"/>
            </p:cNvCxnSpPr>
            <p:nvPr/>
          </p:nvCxnSpPr>
          <p:spPr>
            <a:xfrm>
              <a:off x="2613690" y="2832385"/>
              <a:ext cx="318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BCFDF53-DDB5-4DA1-8054-4738032BACF1}"/>
                    </a:ext>
                  </a:extLst>
                </p:cNvPr>
                <p:cNvSpPr txBox="1"/>
                <p:nvPr/>
              </p:nvSpPr>
              <p:spPr>
                <a:xfrm>
                  <a:off x="5786760" y="2647719"/>
                  <a:ext cx="1353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0BCFDF53-DDB5-4DA1-8054-4738032BACF1}"/>
                    </a:ext>
                  </a:extLst>
                </p:cNvPr>
                <p:cNvSpPr txBox="1">
                  <a:spLocks noRot="1" noChangeAspect="1" noMove="1" noResize="1" noEditPoints="1" noAdjustHandles="1" noChangeArrowheads="1" noChangeShapeType="1" noTextEdit="1"/>
                </p:cNvSpPr>
                <p:nvPr/>
              </p:nvSpPr>
              <p:spPr>
                <a:xfrm>
                  <a:off x="5786760" y="2647719"/>
                  <a:ext cx="1353384" cy="369332"/>
                </a:xfrm>
                <a:prstGeom prst="rect">
                  <a:avLst/>
                </a:prstGeom>
                <a:blipFill>
                  <a:blip r:embed="rId6"/>
                  <a:stretch>
                    <a:fillRect b="-13115"/>
                  </a:stretch>
                </a:blipFill>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4AB27300-6221-4C2D-B837-EA982594FB89}"/>
                </a:ext>
              </a:extLst>
            </p:cNvPr>
            <p:cNvCxnSpPr>
              <a:cxnSpLocks/>
              <a:stCxn id="28" idx="3"/>
              <a:endCxn id="32" idx="1"/>
            </p:cNvCxnSpPr>
            <p:nvPr/>
          </p:nvCxnSpPr>
          <p:spPr>
            <a:xfrm>
              <a:off x="5468521" y="2832385"/>
              <a:ext cx="318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C071AB2D-C1AB-4AA0-9895-77B43387AB31}"/>
                  </a:ext>
                </a:extLst>
              </p:cNvPr>
              <p:cNvSpPr txBox="1"/>
              <p:nvPr/>
            </p:nvSpPr>
            <p:spPr>
              <a:xfrm>
                <a:off x="861364" y="4892798"/>
                <a:ext cx="1447897"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𝑦</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36" name="文本框 35">
                <a:extLst>
                  <a:ext uri="{FF2B5EF4-FFF2-40B4-BE49-F238E27FC236}">
                    <a16:creationId xmlns:a16="http://schemas.microsoft.com/office/drawing/2014/main" id="{C071AB2D-C1AB-4AA0-9895-77B43387AB31}"/>
                  </a:ext>
                </a:extLst>
              </p:cNvPr>
              <p:cNvSpPr txBox="1">
                <a:spLocks noRot="1" noChangeAspect="1" noMove="1" noResize="1" noEditPoints="1" noAdjustHandles="1" noChangeArrowheads="1" noChangeShapeType="1" noTextEdit="1"/>
              </p:cNvSpPr>
              <p:nvPr/>
            </p:nvSpPr>
            <p:spPr>
              <a:xfrm>
                <a:off x="861364" y="4892798"/>
                <a:ext cx="1447897" cy="391582"/>
              </a:xfrm>
              <a:prstGeom prst="rect">
                <a:avLst/>
              </a:prstGeom>
              <a:blipFill>
                <a:blip r:embed="rId7"/>
                <a:stretch>
                  <a:fillRect t="-4688"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78B62BB-550B-4ADF-B2D6-D36CDF69E8F0}"/>
                  </a:ext>
                </a:extLst>
              </p:cNvPr>
              <p:cNvSpPr txBox="1"/>
              <p:nvPr/>
            </p:nvSpPr>
            <p:spPr>
              <a:xfrm>
                <a:off x="865434" y="4351540"/>
                <a:ext cx="28342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𝑃𝑟𝑜𝑐𝑒𝑠𝑠</m:t>
                      </m:r>
                      <m:r>
                        <a:rPr lang="en-US" altLang="zh-CN" b="0" i="1" smtClean="0">
                          <a:latin typeface="Cambria Math" panose="02040503050406030204" pitchFamily="18" charset="0"/>
                        </a:rPr>
                        <m:t>(</m:t>
                      </m:r>
                      <m:r>
                        <a:rPr lang="en-US" altLang="zh-CN" i="1">
                          <a:latin typeface="Cambria Math" panose="02040503050406030204" pitchFamily="18" charset="0"/>
                        </a:rPr>
                        <m:t>𝑌</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𝑅</m:t>
                          </m:r>
                        </m:sub>
                      </m:sSub>
                      <m:r>
                        <a:rPr lang="en-US" altLang="zh-CN" b="0" i="1" smtClean="0">
                          <a:latin typeface="Cambria Math" panose="02040503050406030204" pitchFamily="18" charset="0"/>
                        </a:rPr>
                        <m:t>))</m:t>
                      </m:r>
                    </m:oMath>
                  </m:oMathPara>
                </a14:m>
                <a:endParaRPr lang="zh-CN" altLang="en-US" dirty="0"/>
              </a:p>
            </p:txBody>
          </p:sp>
        </mc:Choice>
        <mc:Fallback xmlns="">
          <p:sp>
            <p:nvSpPr>
              <p:cNvPr id="37" name="文本框 36">
                <a:extLst>
                  <a:ext uri="{FF2B5EF4-FFF2-40B4-BE49-F238E27FC236}">
                    <a16:creationId xmlns:a16="http://schemas.microsoft.com/office/drawing/2014/main" id="{A78B62BB-550B-4ADF-B2D6-D36CDF69E8F0}"/>
                  </a:ext>
                </a:extLst>
              </p:cNvPr>
              <p:cNvSpPr txBox="1">
                <a:spLocks noRot="1" noChangeAspect="1" noMove="1" noResize="1" noEditPoints="1" noAdjustHandles="1" noChangeArrowheads="1" noChangeShapeType="1" noTextEdit="1"/>
              </p:cNvSpPr>
              <p:nvPr/>
            </p:nvSpPr>
            <p:spPr>
              <a:xfrm>
                <a:off x="865434" y="4351540"/>
                <a:ext cx="2834205" cy="369332"/>
              </a:xfrm>
              <a:prstGeom prst="rect">
                <a:avLst/>
              </a:prstGeom>
              <a:blipFill>
                <a:blip r:embed="rId8"/>
                <a:stretch>
                  <a:fillRect b="-13333"/>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0A0FB412-5697-4281-8A51-733321B42D4A}"/>
              </a:ext>
            </a:extLst>
          </p:cNvPr>
          <p:cNvSpPr txBox="1"/>
          <p:nvPr/>
        </p:nvSpPr>
        <p:spPr>
          <a:xfrm>
            <a:off x="548582" y="2774259"/>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信号传输过程</a:t>
            </a:r>
            <a:r>
              <a:rPr lang="zh-CN" altLang="en-US" dirty="0"/>
              <a:t>：</a:t>
            </a:r>
          </a:p>
        </p:txBody>
      </p:sp>
      <p:sp>
        <p:nvSpPr>
          <p:cNvPr id="45" name="文本框 44">
            <a:extLst>
              <a:ext uri="{FF2B5EF4-FFF2-40B4-BE49-F238E27FC236}">
                <a16:creationId xmlns:a16="http://schemas.microsoft.com/office/drawing/2014/main" id="{D74FB22A-C4B5-4DEC-BFDC-A704B835DD89}"/>
              </a:ext>
            </a:extLst>
          </p:cNvPr>
          <p:cNvSpPr txBox="1"/>
          <p:nvPr/>
        </p:nvSpPr>
        <p:spPr>
          <a:xfrm>
            <a:off x="560101" y="3822584"/>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特征提取</a:t>
            </a:r>
            <a:r>
              <a:rPr lang="zh-CN" altLang="en-US" dirty="0"/>
              <a:t>：</a:t>
            </a: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A0A68552-9B0D-404F-B6CB-D6A011C2A275}"/>
                  </a:ext>
                </a:extLst>
              </p:cNvPr>
              <p:cNvSpPr txBox="1"/>
              <p:nvPr/>
            </p:nvSpPr>
            <p:spPr>
              <a:xfrm>
                <a:off x="3117732" y="4903923"/>
                <a:ext cx="30097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𝐿𝑜𝑠𝑠</m:t>
                      </m:r>
                      <m:r>
                        <a:rPr lang="en-US" altLang="zh-CN" b="0" i="1" smtClean="0">
                          <a:latin typeface="Cambria Math" panose="02040503050406030204" pitchFamily="18" charset="0"/>
                        </a:rPr>
                        <m:t>=</m:t>
                      </m:r>
                      <m:r>
                        <a:rPr lang="en-US" altLang="zh-CN" b="0" i="1" smtClean="0">
                          <a:latin typeface="Cambria Math" panose="02040503050406030204" pitchFamily="18" charset="0"/>
                        </a:rPr>
                        <m:t>𝐶𝑟𝑜𝑠𝑠𝐸𝑛𝑡𝑟𝑜𝑝𝑦</m:t>
                      </m:r>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A0A68552-9B0D-404F-B6CB-D6A011C2A275}"/>
                  </a:ext>
                </a:extLst>
              </p:cNvPr>
              <p:cNvSpPr txBox="1">
                <a:spLocks noRot="1" noChangeAspect="1" noMove="1" noResize="1" noEditPoints="1" noAdjustHandles="1" noChangeArrowheads="1" noChangeShapeType="1" noTextEdit="1"/>
              </p:cNvSpPr>
              <p:nvPr/>
            </p:nvSpPr>
            <p:spPr>
              <a:xfrm>
                <a:off x="3117732" y="4903923"/>
                <a:ext cx="3009798" cy="369332"/>
              </a:xfrm>
              <a:prstGeom prst="rect">
                <a:avLst/>
              </a:prstGeom>
              <a:blipFill>
                <a:blip r:embed="rId9"/>
                <a:stretch>
                  <a:fillRect t="-6557" b="-13115"/>
                </a:stretch>
              </a:blipFill>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A8544B00-9929-4867-89BE-B90BE10BE755}"/>
              </a:ext>
            </a:extLst>
          </p:cNvPr>
          <p:cNvCxnSpPr>
            <a:cxnSpLocks/>
            <a:stCxn id="36" idx="3"/>
            <a:endCxn id="41" idx="1"/>
          </p:cNvCxnSpPr>
          <p:nvPr/>
        </p:nvCxnSpPr>
        <p:spPr>
          <a:xfrm>
            <a:off x="2309261" y="5088589"/>
            <a:ext cx="808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0F1533A7-3B02-4D16-BEEE-FB5119E21940}"/>
              </a:ext>
            </a:extLst>
          </p:cNvPr>
          <p:cNvSpPr txBox="1"/>
          <p:nvPr/>
        </p:nvSpPr>
        <p:spPr>
          <a:xfrm>
            <a:off x="646210" y="5467295"/>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目标</a:t>
            </a:r>
            <a:r>
              <a:rPr lang="zh-CN" altLang="en-US" dirty="0"/>
              <a:t>：</a:t>
            </a:r>
          </a:p>
        </p:txBody>
      </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D1385042-C908-48A4-8D49-F98ADD97BF88}"/>
                  </a:ext>
                </a:extLst>
              </p:cNvPr>
              <p:cNvSpPr txBox="1"/>
              <p:nvPr/>
            </p:nvSpPr>
            <p:spPr>
              <a:xfrm>
                <a:off x="876148" y="6031889"/>
                <a:ext cx="2159437"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rPr>
                        <m:t>⁡(</m:t>
                      </m:r>
                      <m:r>
                        <a:rPr lang="en-US" altLang="zh-CN" b="0" i="1" smtClean="0">
                          <a:latin typeface="Cambria Math" panose="02040503050406030204" pitchFamily="18" charset="0"/>
                        </a:rPr>
                        <m:t>𝐿𝑜𝑠𝑠</m:t>
                      </m:r>
                      <m:r>
                        <a:rPr lang="en-US" altLang="zh-CN" b="0" i="1" smtClean="0">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𝑦</m:t>
                          </m:r>
                        </m:e>
                      </m:acc>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𝑓</m:t>
                          </m:r>
                        </m:sub>
                      </m:sSub>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D1385042-C908-48A4-8D49-F98ADD97BF88}"/>
                  </a:ext>
                </a:extLst>
              </p:cNvPr>
              <p:cNvSpPr txBox="1">
                <a:spLocks noRot="1" noChangeAspect="1" noMove="1" noResize="1" noEditPoints="1" noAdjustHandles="1" noChangeArrowheads="1" noChangeShapeType="1" noTextEdit="1"/>
              </p:cNvSpPr>
              <p:nvPr/>
            </p:nvSpPr>
            <p:spPr>
              <a:xfrm>
                <a:off x="876148" y="6031889"/>
                <a:ext cx="2159437" cy="391582"/>
              </a:xfrm>
              <a:prstGeom prst="rect">
                <a:avLst/>
              </a:prstGeom>
              <a:blipFill>
                <a:blip r:embed="rId10"/>
                <a:stretch>
                  <a:fillRect t="-4615" b="-9231"/>
                </a:stretch>
              </a:blipFill>
            </p:spPr>
            <p:txBody>
              <a:bodyPr/>
              <a:lstStyle/>
              <a:p>
                <a:r>
                  <a:rPr lang="zh-CN" altLang="en-US">
                    <a:noFill/>
                  </a:rPr>
                  <a:t> </a:t>
                </a:r>
              </a:p>
            </p:txBody>
          </p:sp>
        </mc:Fallback>
      </mc:AlternateContent>
      <p:sp>
        <p:nvSpPr>
          <p:cNvPr id="52" name="文本框 51">
            <a:extLst>
              <a:ext uri="{FF2B5EF4-FFF2-40B4-BE49-F238E27FC236}">
                <a16:creationId xmlns:a16="http://schemas.microsoft.com/office/drawing/2014/main" id="{22D3EB39-D306-49C0-92CB-C95676387C53}"/>
              </a:ext>
            </a:extLst>
          </p:cNvPr>
          <p:cNvSpPr txBox="1"/>
          <p:nvPr/>
        </p:nvSpPr>
        <p:spPr>
          <a:xfrm>
            <a:off x="1485509" y="3085535"/>
            <a:ext cx="364202"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tx</a:t>
            </a:r>
            <a:endParaRPr lang="zh-CN" altLang="en-US"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ED700845-BDF0-482E-B4C1-13E28D08E602}"/>
              </a:ext>
            </a:extLst>
          </p:cNvPr>
          <p:cNvSpPr txBox="1"/>
          <p:nvPr/>
        </p:nvSpPr>
        <p:spPr>
          <a:xfrm>
            <a:off x="2713496" y="3066414"/>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信道</a:t>
            </a:r>
          </a:p>
        </p:txBody>
      </p:sp>
      <p:sp>
        <p:nvSpPr>
          <p:cNvPr id="59" name="文本框 58">
            <a:extLst>
              <a:ext uri="{FF2B5EF4-FFF2-40B4-BE49-F238E27FC236}">
                <a16:creationId xmlns:a16="http://schemas.microsoft.com/office/drawing/2014/main" id="{8D16B265-362E-4040-9730-AB4605E2516B}"/>
              </a:ext>
            </a:extLst>
          </p:cNvPr>
          <p:cNvSpPr txBox="1"/>
          <p:nvPr/>
        </p:nvSpPr>
        <p:spPr>
          <a:xfrm>
            <a:off x="5666364" y="3064611"/>
            <a:ext cx="377026" cy="369332"/>
          </a:xfrm>
          <a:prstGeom prst="rect">
            <a:avLst/>
          </a:prstGeom>
          <a:noFill/>
        </p:spPr>
        <p:txBody>
          <a:bodyPr wrap="none" rtlCol="0">
            <a:spAutoFit/>
          </a:bodyPr>
          <a:lstStyle/>
          <a:p>
            <a:r>
              <a:rPr lang="en-US" altLang="zh-CN" dirty="0" err="1">
                <a:latin typeface="Times New Roman" panose="02020603050405020304" pitchFamily="18" charset="0"/>
                <a:cs typeface="Times New Roman" panose="02020603050405020304" pitchFamily="18" charset="0"/>
              </a:rPr>
              <a:t>rx</a:t>
            </a:r>
            <a:endParaRPr lang="zh-CN" altLang="en-US" dirty="0">
              <a:latin typeface="Times New Roman" panose="02020603050405020304" pitchFamily="18" charset="0"/>
              <a:cs typeface="Times New Roman" panose="02020603050405020304" pitchFamily="18" charset="0"/>
            </a:endParaRPr>
          </a:p>
        </p:txBody>
      </p:sp>
      <p:grpSp>
        <p:nvGrpSpPr>
          <p:cNvPr id="62" name="组合 61">
            <a:extLst>
              <a:ext uri="{FF2B5EF4-FFF2-40B4-BE49-F238E27FC236}">
                <a16:creationId xmlns:a16="http://schemas.microsoft.com/office/drawing/2014/main" id="{ADCB2053-4A05-4584-959B-2D70283737D5}"/>
              </a:ext>
            </a:extLst>
          </p:cNvPr>
          <p:cNvGrpSpPr/>
          <p:nvPr/>
        </p:nvGrpSpPr>
        <p:grpSpPr>
          <a:xfrm>
            <a:off x="1955867" y="1089576"/>
            <a:ext cx="8076721" cy="1549169"/>
            <a:chOff x="1016055" y="1423538"/>
            <a:chExt cx="8076721" cy="1549169"/>
          </a:xfrm>
        </p:grpSpPr>
        <p:pic>
          <p:nvPicPr>
            <p:cNvPr id="63" name="图片 62">
              <a:extLst>
                <a:ext uri="{FF2B5EF4-FFF2-40B4-BE49-F238E27FC236}">
                  <a16:creationId xmlns:a16="http://schemas.microsoft.com/office/drawing/2014/main" id="{C42E04CC-C2C4-4A94-ACEF-92A25A1F2A9C}"/>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7387" y="1822994"/>
              <a:ext cx="171526" cy="206120"/>
            </a:xfrm>
            <a:prstGeom prst="rect">
              <a:avLst/>
            </a:prstGeom>
          </p:spPr>
        </p:pic>
        <p:pic>
          <p:nvPicPr>
            <p:cNvPr id="64" name="图片 63">
              <a:extLst>
                <a:ext uri="{FF2B5EF4-FFF2-40B4-BE49-F238E27FC236}">
                  <a16:creationId xmlns:a16="http://schemas.microsoft.com/office/drawing/2014/main" id="{E195E9A0-CF82-44E9-BB30-E8AEA3EDA6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7387" y="2247250"/>
              <a:ext cx="171526" cy="206120"/>
            </a:xfrm>
            <a:prstGeom prst="rect">
              <a:avLst/>
            </a:prstGeom>
          </p:spPr>
        </p:pic>
        <p:pic>
          <p:nvPicPr>
            <p:cNvPr id="65" name="图片 64">
              <a:extLst>
                <a:ext uri="{FF2B5EF4-FFF2-40B4-BE49-F238E27FC236}">
                  <a16:creationId xmlns:a16="http://schemas.microsoft.com/office/drawing/2014/main" id="{EB786E44-05DD-478F-A9B5-075C8F9EE779}"/>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7387" y="2516633"/>
              <a:ext cx="171526" cy="206120"/>
            </a:xfrm>
            <a:prstGeom prst="rect">
              <a:avLst/>
            </a:prstGeom>
          </p:spPr>
        </p:pic>
        <p:pic>
          <p:nvPicPr>
            <p:cNvPr id="66" name="图片 65">
              <a:extLst>
                <a:ext uri="{FF2B5EF4-FFF2-40B4-BE49-F238E27FC236}">
                  <a16:creationId xmlns:a16="http://schemas.microsoft.com/office/drawing/2014/main" id="{D9B82DB6-66F7-4960-9027-0FB62C526F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4654" y="1731572"/>
              <a:ext cx="171526" cy="206120"/>
            </a:xfrm>
            <a:prstGeom prst="rect">
              <a:avLst/>
            </a:prstGeom>
          </p:spPr>
        </p:pic>
        <p:cxnSp>
          <p:nvCxnSpPr>
            <p:cNvPr id="67" name="直接箭头连接符 66">
              <a:extLst>
                <a:ext uri="{FF2B5EF4-FFF2-40B4-BE49-F238E27FC236}">
                  <a16:creationId xmlns:a16="http://schemas.microsoft.com/office/drawing/2014/main" id="{969BA8E0-E971-435D-87E9-1315EE50075E}"/>
                </a:ext>
              </a:extLst>
            </p:cNvPr>
            <p:cNvCxnSpPr>
              <a:stCxn id="64" idx="3"/>
              <a:endCxn id="66" idx="1"/>
            </p:cNvCxnSpPr>
            <p:nvPr/>
          </p:nvCxnSpPr>
          <p:spPr>
            <a:xfrm flipV="1">
              <a:off x="1378913" y="1834633"/>
              <a:ext cx="905741" cy="5156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F6D336FC-AC46-47B7-AEE8-E4866139A2E4}"/>
                </a:ext>
              </a:extLst>
            </p:cNvPr>
            <p:cNvGrpSpPr/>
            <p:nvPr/>
          </p:nvGrpSpPr>
          <p:grpSpPr>
            <a:xfrm>
              <a:off x="2323213" y="2218750"/>
              <a:ext cx="265932" cy="143202"/>
              <a:chOff x="4411824" y="3915392"/>
              <a:chExt cx="909737" cy="356279"/>
            </a:xfrm>
          </p:grpSpPr>
          <p:sp>
            <p:nvSpPr>
              <p:cNvPr id="115" name="矩形 114">
                <a:extLst>
                  <a:ext uri="{FF2B5EF4-FFF2-40B4-BE49-F238E27FC236}">
                    <a16:creationId xmlns:a16="http://schemas.microsoft.com/office/drawing/2014/main" id="{DE51B533-686A-4E63-8BCF-EA6A9E56F959}"/>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6" name="直接连接符 115">
                <a:extLst>
                  <a:ext uri="{FF2B5EF4-FFF2-40B4-BE49-F238E27FC236}">
                    <a16:creationId xmlns:a16="http://schemas.microsoft.com/office/drawing/2014/main" id="{E43D0E9D-2966-4D2F-8F18-83F4DF406A70}"/>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848793C4-D2E9-4CA3-8A8B-DBE07C5CDD08}"/>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等腰三角形 117">
                <a:extLst>
                  <a:ext uri="{FF2B5EF4-FFF2-40B4-BE49-F238E27FC236}">
                    <a16:creationId xmlns:a16="http://schemas.microsoft.com/office/drawing/2014/main" id="{F619D31D-B092-41CB-950A-6BC2073E8CFE}"/>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a:extLst>
                <a:ext uri="{FF2B5EF4-FFF2-40B4-BE49-F238E27FC236}">
                  <a16:creationId xmlns:a16="http://schemas.microsoft.com/office/drawing/2014/main" id="{D9A7432D-48D4-4E4F-9D25-0ECADFE287EE}"/>
                </a:ext>
              </a:extLst>
            </p:cNvPr>
            <p:cNvGrpSpPr/>
            <p:nvPr/>
          </p:nvGrpSpPr>
          <p:grpSpPr>
            <a:xfrm>
              <a:off x="2323213" y="2396992"/>
              <a:ext cx="265932" cy="143202"/>
              <a:chOff x="4411824" y="3915392"/>
              <a:chExt cx="909737" cy="356279"/>
            </a:xfrm>
          </p:grpSpPr>
          <p:sp>
            <p:nvSpPr>
              <p:cNvPr id="111" name="矩形 110">
                <a:extLst>
                  <a:ext uri="{FF2B5EF4-FFF2-40B4-BE49-F238E27FC236}">
                    <a16:creationId xmlns:a16="http://schemas.microsoft.com/office/drawing/2014/main" id="{5D3E3D13-47F9-4AD5-82B6-517B9344B16F}"/>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a:extLst>
                  <a:ext uri="{FF2B5EF4-FFF2-40B4-BE49-F238E27FC236}">
                    <a16:creationId xmlns:a16="http://schemas.microsoft.com/office/drawing/2014/main" id="{4DFEA3D3-49E1-4BFA-9AD3-659DBE510831}"/>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C525706C-02EA-49DD-B574-15DD3467CEAF}"/>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等腰三角形 113">
                <a:extLst>
                  <a:ext uri="{FF2B5EF4-FFF2-40B4-BE49-F238E27FC236}">
                    <a16:creationId xmlns:a16="http://schemas.microsoft.com/office/drawing/2014/main" id="{A78F7E42-E402-4D30-B2B4-186C8591C1F8}"/>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FD6FA491-6203-4B1D-8468-985A48F03FDB}"/>
                </a:ext>
              </a:extLst>
            </p:cNvPr>
            <p:cNvGrpSpPr/>
            <p:nvPr/>
          </p:nvGrpSpPr>
          <p:grpSpPr>
            <a:xfrm>
              <a:off x="2323213" y="2651152"/>
              <a:ext cx="265932" cy="143202"/>
              <a:chOff x="4411824" y="3915392"/>
              <a:chExt cx="909737" cy="356279"/>
            </a:xfrm>
          </p:grpSpPr>
          <p:sp>
            <p:nvSpPr>
              <p:cNvPr id="107" name="矩形 106">
                <a:extLst>
                  <a:ext uri="{FF2B5EF4-FFF2-40B4-BE49-F238E27FC236}">
                    <a16:creationId xmlns:a16="http://schemas.microsoft.com/office/drawing/2014/main" id="{9122A46E-169C-437F-85CE-75D96AA66551}"/>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a:extLst>
                  <a:ext uri="{FF2B5EF4-FFF2-40B4-BE49-F238E27FC236}">
                    <a16:creationId xmlns:a16="http://schemas.microsoft.com/office/drawing/2014/main" id="{3A84DBBA-079D-490E-9CEC-A905C62608E2}"/>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19F3D0C8-59E9-4901-8AF9-2B848ECD30F5}"/>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等腰三角形 109">
                <a:extLst>
                  <a:ext uri="{FF2B5EF4-FFF2-40B4-BE49-F238E27FC236}">
                    <a16:creationId xmlns:a16="http://schemas.microsoft.com/office/drawing/2014/main" id="{713EDFF2-BFAD-4286-84A7-FFABDB271C0D}"/>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a:extLst>
                <a:ext uri="{FF2B5EF4-FFF2-40B4-BE49-F238E27FC236}">
                  <a16:creationId xmlns:a16="http://schemas.microsoft.com/office/drawing/2014/main" id="{4A0EE33A-DF03-48B1-92FB-C9688CCAE648}"/>
                </a:ext>
              </a:extLst>
            </p:cNvPr>
            <p:cNvSpPr txBox="1"/>
            <p:nvPr/>
          </p:nvSpPr>
          <p:spPr>
            <a:xfrm>
              <a:off x="2416008" y="2563514"/>
              <a:ext cx="173137" cy="217965"/>
            </a:xfrm>
            <a:prstGeom prst="rect">
              <a:avLst/>
            </a:prstGeom>
            <a:noFill/>
          </p:spPr>
          <p:txBody>
            <a:bodyPr vert="eaVert" wrap="square" rtlCol="0">
              <a:spAutoFit/>
            </a:bodyPr>
            <a:lstStyle/>
            <a:p>
              <a:r>
                <a:rPr lang="en-US" altLang="zh-CN" sz="1600" dirty="0"/>
                <a:t>…</a:t>
              </a:r>
              <a:endParaRPr lang="zh-CN" altLang="en-US" sz="1600" dirty="0"/>
            </a:p>
          </p:txBody>
        </p:sp>
        <p:cxnSp>
          <p:nvCxnSpPr>
            <p:cNvPr id="72" name="直接箭头连接符 71">
              <a:extLst>
                <a:ext uri="{FF2B5EF4-FFF2-40B4-BE49-F238E27FC236}">
                  <a16:creationId xmlns:a16="http://schemas.microsoft.com/office/drawing/2014/main" id="{31F7FAD6-A5AE-480D-A2A8-68E77EE3F24C}"/>
                </a:ext>
              </a:extLst>
            </p:cNvPr>
            <p:cNvCxnSpPr>
              <a:cxnSpLocks/>
              <a:stCxn id="64" idx="3"/>
            </p:cNvCxnSpPr>
            <p:nvPr/>
          </p:nvCxnSpPr>
          <p:spPr>
            <a:xfrm flipV="1">
              <a:off x="1378913" y="2287819"/>
              <a:ext cx="944300" cy="62491"/>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BE63F62-ACC1-4929-BB8F-C8F8C129C698}"/>
                </a:ext>
              </a:extLst>
            </p:cNvPr>
            <p:cNvCxnSpPr>
              <a:stCxn id="64" idx="3"/>
            </p:cNvCxnSpPr>
            <p:nvPr/>
          </p:nvCxnSpPr>
          <p:spPr>
            <a:xfrm>
              <a:off x="1378913" y="2350310"/>
              <a:ext cx="944300" cy="107573"/>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96092D39-2250-4F98-AA3D-3E5672C91A02}"/>
                </a:ext>
              </a:extLst>
            </p:cNvPr>
            <p:cNvCxnSpPr>
              <a:stCxn id="64" idx="3"/>
            </p:cNvCxnSpPr>
            <p:nvPr/>
          </p:nvCxnSpPr>
          <p:spPr>
            <a:xfrm>
              <a:off x="1378913" y="2350310"/>
              <a:ext cx="944300" cy="379053"/>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938DDF56-BC35-4327-BC5E-2A498CAC800D}"/>
                </a:ext>
              </a:extLst>
            </p:cNvPr>
            <p:cNvCxnSpPr>
              <a:cxnSpLocks/>
              <a:stCxn id="115" idx="3"/>
            </p:cNvCxnSpPr>
            <p:nvPr/>
          </p:nvCxnSpPr>
          <p:spPr>
            <a:xfrm>
              <a:off x="2589145" y="2319839"/>
              <a:ext cx="287956" cy="140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0BF9B478-3B25-4ABC-9DAD-77B423CC613E}"/>
                </a:ext>
              </a:extLst>
            </p:cNvPr>
            <p:cNvCxnSpPr>
              <a:cxnSpLocks/>
              <a:stCxn id="111" idx="3"/>
            </p:cNvCxnSpPr>
            <p:nvPr/>
          </p:nvCxnSpPr>
          <p:spPr>
            <a:xfrm flipV="1">
              <a:off x="2589145" y="2498081"/>
              <a:ext cx="287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C1B4BD65-1246-4B30-B357-FFA930C7906B}"/>
                </a:ext>
              </a:extLst>
            </p:cNvPr>
            <p:cNvCxnSpPr>
              <a:stCxn id="107" idx="3"/>
            </p:cNvCxnSpPr>
            <p:nvPr/>
          </p:nvCxnSpPr>
          <p:spPr>
            <a:xfrm flipV="1">
              <a:off x="2589145" y="2539837"/>
              <a:ext cx="287956" cy="2124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500BD53F-6A38-4E9D-9B13-1B28409E4D54}"/>
                </a:ext>
              </a:extLst>
            </p:cNvPr>
            <p:cNvSpPr/>
            <p:nvPr/>
          </p:nvSpPr>
          <p:spPr>
            <a:xfrm>
              <a:off x="2877101" y="2396992"/>
              <a:ext cx="390411" cy="20535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文本框 83">
              <a:extLst>
                <a:ext uri="{FF2B5EF4-FFF2-40B4-BE49-F238E27FC236}">
                  <a16:creationId xmlns:a16="http://schemas.microsoft.com/office/drawing/2014/main" id="{B626BEE1-2317-412A-B34C-09686C8E27D4}"/>
                </a:ext>
              </a:extLst>
            </p:cNvPr>
            <p:cNvSpPr txBox="1"/>
            <p:nvPr/>
          </p:nvSpPr>
          <p:spPr>
            <a:xfrm>
              <a:off x="1088554" y="2029114"/>
              <a:ext cx="461665" cy="246221"/>
            </a:xfrm>
            <a:prstGeom prst="rect">
              <a:avLst/>
            </a:prstGeom>
            <a:noFill/>
          </p:spPr>
          <p:txBody>
            <a:bodyPr vert="eaVert" wrap="none" rtlCol="0">
              <a:spAutoFit/>
            </a:bodyPr>
            <a:lstStyle/>
            <a:p>
              <a:pPr algn="ctr"/>
              <a:r>
                <a:rPr lang="en-US" altLang="zh-CN" dirty="0"/>
                <a:t>···</a:t>
              </a:r>
              <a:endParaRPr lang="zh-CN" altLang="en-US" dirty="0"/>
            </a:p>
          </p:txBody>
        </p:sp>
        <p:sp>
          <p:nvSpPr>
            <p:cNvPr id="85" name="文本框 84">
              <a:extLst>
                <a:ext uri="{FF2B5EF4-FFF2-40B4-BE49-F238E27FC236}">
                  <a16:creationId xmlns:a16="http://schemas.microsoft.com/office/drawing/2014/main" id="{D91CB4E3-351F-4C75-A243-D1750563FE4D}"/>
                </a:ext>
              </a:extLst>
            </p:cNvPr>
            <p:cNvSpPr txBox="1"/>
            <p:nvPr/>
          </p:nvSpPr>
          <p:spPr>
            <a:xfrm>
              <a:off x="2794111" y="2379338"/>
              <a:ext cx="585417" cy="246221"/>
            </a:xfrm>
            <a:prstGeom prst="rect">
              <a:avLst/>
            </a:prstGeom>
            <a:noFill/>
          </p:spPr>
          <p:txBody>
            <a:bodyPr wrap="none" rtlCol="0">
              <a:spAutoFit/>
            </a:bodyPr>
            <a:lstStyle/>
            <a:p>
              <a:r>
                <a:rPr lang="en-US" altLang="zh-CN" sz="1000" dirty="0"/>
                <a:t>dataset</a:t>
              </a:r>
              <a:endParaRPr lang="zh-CN" altLang="en-US" sz="1000" dirty="0"/>
            </a:p>
          </p:txBody>
        </p:sp>
        <p:sp>
          <p:nvSpPr>
            <p:cNvPr id="86" name="矩形 85">
              <a:extLst>
                <a:ext uri="{FF2B5EF4-FFF2-40B4-BE49-F238E27FC236}">
                  <a16:creationId xmlns:a16="http://schemas.microsoft.com/office/drawing/2014/main" id="{ED865F78-B31C-44FC-A744-48EBE2C59AD8}"/>
                </a:ext>
              </a:extLst>
            </p:cNvPr>
            <p:cNvSpPr/>
            <p:nvPr/>
          </p:nvSpPr>
          <p:spPr>
            <a:xfrm>
              <a:off x="1088554" y="1428750"/>
              <a:ext cx="2290974" cy="1543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D057937A-DD70-408F-941B-F4695F860E11}"/>
                </a:ext>
              </a:extLst>
            </p:cNvPr>
            <p:cNvSpPr/>
            <p:nvPr/>
          </p:nvSpPr>
          <p:spPr>
            <a:xfrm>
              <a:off x="3945178" y="1428750"/>
              <a:ext cx="2290974" cy="1543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框 87">
              <a:extLst>
                <a:ext uri="{FF2B5EF4-FFF2-40B4-BE49-F238E27FC236}">
                  <a16:creationId xmlns:a16="http://schemas.microsoft.com/office/drawing/2014/main" id="{8544876F-5EEC-4D1B-93B6-AC1A324C6EA5}"/>
                </a:ext>
              </a:extLst>
            </p:cNvPr>
            <p:cNvSpPr txBox="1"/>
            <p:nvPr/>
          </p:nvSpPr>
          <p:spPr>
            <a:xfrm>
              <a:off x="2382696" y="2202482"/>
              <a:ext cx="264816" cy="215444"/>
            </a:xfrm>
            <a:prstGeom prst="rect">
              <a:avLst/>
            </a:prstGeom>
            <a:noFill/>
          </p:spPr>
          <p:txBody>
            <a:bodyPr wrap="none" rtlCol="0">
              <a:spAutoFit/>
            </a:bodyPr>
            <a:lstStyle/>
            <a:p>
              <a:r>
                <a:rPr lang="en-US" altLang="zh-CN" sz="800" dirty="0" err="1"/>
                <a:t>rx</a:t>
              </a:r>
              <a:endParaRPr lang="zh-CN" altLang="en-US" sz="800" dirty="0"/>
            </a:p>
          </p:txBody>
        </p:sp>
        <p:sp>
          <p:nvSpPr>
            <p:cNvPr id="89" name="文本框 88">
              <a:extLst>
                <a:ext uri="{FF2B5EF4-FFF2-40B4-BE49-F238E27FC236}">
                  <a16:creationId xmlns:a16="http://schemas.microsoft.com/office/drawing/2014/main" id="{C3F33549-74D3-4134-93A1-063323D49512}"/>
                </a:ext>
              </a:extLst>
            </p:cNvPr>
            <p:cNvSpPr txBox="1"/>
            <p:nvPr/>
          </p:nvSpPr>
          <p:spPr>
            <a:xfrm>
              <a:off x="2382696" y="2383505"/>
              <a:ext cx="264816" cy="215444"/>
            </a:xfrm>
            <a:prstGeom prst="rect">
              <a:avLst/>
            </a:prstGeom>
            <a:noFill/>
          </p:spPr>
          <p:txBody>
            <a:bodyPr wrap="none" rtlCol="0">
              <a:spAutoFit/>
            </a:bodyPr>
            <a:lstStyle/>
            <a:p>
              <a:r>
                <a:rPr lang="en-US" altLang="zh-CN" sz="800" dirty="0" err="1"/>
                <a:t>rx</a:t>
              </a:r>
              <a:endParaRPr lang="zh-CN" altLang="en-US" sz="800" dirty="0"/>
            </a:p>
          </p:txBody>
        </p:sp>
        <p:sp>
          <p:nvSpPr>
            <p:cNvPr id="90" name="文本框 89">
              <a:extLst>
                <a:ext uri="{FF2B5EF4-FFF2-40B4-BE49-F238E27FC236}">
                  <a16:creationId xmlns:a16="http://schemas.microsoft.com/office/drawing/2014/main" id="{0FD6ACFC-AFDD-4123-BDE5-D9BA021EEA39}"/>
                </a:ext>
              </a:extLst>
            </p:cNvPr>
            <p:cNvSpPr txBox="1"/>
            <p:nvPr/>
          </p:nvSpPr>
          <p:spPr>
            <a:xfrm>
              <a:off x="2389046" y="2635878"/>
              <a:ext cx="264816" cy="215444"/>
            </a:xfrm>
            <a:prstGeom prst="rect">
              <a:avLst/>
            </a:prstGeom>
            <a:noFill/>
          </p:spPr>
          <p:txBody>
            <a:bodyPr wrap="none" rtlCol="0">
              <a:spAutoFit/>
            </a:bodyPr>
            <a:lstStyle/>
            <a:p>
              <a:r>
                <a:rPr lang="en-US" altLang="zh-CN" sz="800" dirty="0" err="1"/>
                <a:t>rx</a:t>
              </a:r>
              <a:endParaRPr lang="zh-CN" altLang="en-US" sz="800" dirty="0"/>
            </a:p>
          </p:txBody>
        </p:sp>
        <p:sp>
          <p:nvSpPr>
            <p:cNvPr id="91" name="文本框 90">
              <a:extLst>
                <a:ext uri="{FF2B5EF4-FFF2-40B4-BE49-F238E27FC236}">
                  <a16:creationId xmlns:a16="http://schemas.microsoft.com/office/drawing/2014/main" id="{4321BCB1-4043-465A-A017-0DC28A1C2F97}"/>
                </a:ext>
              </a:extLst>
            </p:cNvPr>
            <p:cNvSpPr txBox="1"/>
            <p:nvPr/>
          </p:nvSpPr>
          <p:spPr>
            <a:xfrm>
              <a:off x="1016055" y="2226363"/>
              <a:ext cx="261610" cy="215444"/>
            </a:xfrm>
            <a:prstGeom prst="rect">
              <a:avLst/>
            </a:prstGeom>
            <a:noFill/>
          </p:spPr>
          <p:txBody>
            <a:bodyPr wrap="none" rtlCol="0">
              <a:spAutoFit/>
            </a:bodyPr>
            <a:lstStyle/>
            <a:p>
              <a:r>
                <a:rPr lang="en-US" altLang="zh-CN" sz="800" dirty="0" err="1"/>
                <a:t>tx</a:t>
              </a:r>
              <a:endParaRPr lang="zh-CN" altLang="en-US" sz="800" dirty="0"/>
            </a:p>
          </p:txBody>
        </p:sp>
        <p:sp>
          <p:nvSpPr>
            <p:cNvPr id="92" name="文本框 91">
              <a:extLst>
                <a:ext uri="{FF2B5EF4-FFF2-40B4-BE49-F238E27FC236}">
                  <a16:creationId xmlns:a16="http://schemas.microsoft.com/office/drawing/2014/main" id="{22B8458C-BDFE-47DD-9A48-E0F558013BDC}"/>
                </a:ext>
              </a:extLst>
            </p:cNvPr>
            <p:cNvSpPr txBox="1"/>
            <p:nvPr/>
          </p:nvSpPr>
          <p:spPr>
            <a:xfrm>
              <a:off x="2389046" y="1731572"/>
              <a:ext cx="306494" cy="215444"/>
            </a:xfrm>
            <a:prstGeom prst="rect">
              <a:avLst/>
            </a:prstGeom>
            <a:noFill/>
          </p:spPr>
          <p:txBody>
            <a:bodyPr wrap="none" rtlCol="0">
              <a:spAutoFit/>
            </a:bodyPr>
            <a:lstStyle/>
            <a:p>
              <a:r>
                <a:rPr lang="en-US" altLang="zh-CN" sz="800" dirty="0"/>
                <a:t>AP</a:t>
              </a:r>
              <a:endParaRPr lang="zh-CN" altLang="en-US" sz="800" dirty="0"/>
            </a:p>
          </p:txBody>
        </p:sp>
        <p:sp>
          <p:nvSpPr>
            <p:cNvPr id="93" name="矩形 92">
              <a:extLst>
                <a:ext uri="{FF2B5EF4-FFF2-40B4-BE49-F238E27FC236}">
                  <a16:creationId xmlns:a16="http://schemas.microsoft.com/office/drawing/2014/main" id="{2395A9EF-0E3E-462B-9A73-CB58B0CA5DE7}"/>
                </a:ext>
              </a:extLst>
            </p:cNvPr>
            <p:cNvSpPr/>
            <p:nvPr/>
          </p:nvSpPr>
          <p:spPr>
            <a:xfrm>
              <a:off x="6801802" y="1423538"/>
              <a:ext cx="2290974" cy="15439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9EBDCF1-CC4A-4CBC-9993-46FC58F97996}"/>
                </a:ext>
              </a:extLst>
            </p:cNvPr>
            <p:cNvSpPr/>
            <p:nvPr/>
          </p:nvSpPr>
          <p:spPr>
            <a:xfrm>
              <a:off x="8297876" y="1494395"/>
              <a:ext cx="245903" cy="245903"/>
            </a:xfrm>
            <a:prstGeom prst="ellipse">
              <a:avLst/>
            </a:prstGeom>
            <a:solidFill>
              <a:srgbClr val="E1E8F5"/>
            </a:solidFill>
            <a:ln>
              <a:solidFill>
                <a:srgbClr val="E1E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95" name="椭圆 94">
              <a:extLst>
                <a:ext uri="{FF2B5EF4-FFF2-40B4-BE49-F238E27FC236}">
                  <a16:creationId xmlns:a16="http://schemas.microsoft.com/office/drawing/2014/main" id="{771F5E39-FA1E-48A9-AC85-CE7E04B0CA79}"/>
                </a:ext>
              </a:extLst>
            </p:cNvPr>
            <p:cNvSpPr/>
            <p:nvPr/>
          </p:nvSpPr>
          <p:spPr>
            <a:xfrm>
              <a:off x="8297876" y="1793479"/>
              <a:ext cx="245903" cy="245903"/>
            </a:xfrm>
            <a:prstGeom prst="ellipse">
              <a:avLst/>
            </a:prstGeom>
            <a:solidFill>
              <a:srgbClr val="B0CFEB"/>
            </a:solidFill>
            <a:ln>
              <a:solidFill>
                <a:srgbClr val="B0C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6" name="椭圆 95">
              <a:extLst>
                <a:ext uri="{FF2B5EF4-FFF2-40B4-BE49-F238E27FC236}">
                  <a16:creationId xmlns:a16="http://schemas.microsoft.com/office/drawing/2014/main" id="{9CADB32D-EDB1-4552-A5EC-72FF1AC97F70}"/>
                </a:ext>
              </a:extLst>
            </p:cNvPr>
            <p:cNvSpPr/>
            <p:nvPr/>
          </p:nvSpPr>
          <p:spPr>
            <a:xfrm>
              <a:off x="8297876" y="2349607"/>
              <a:ext cx="245903" cy="245903"/>
            </a:xfrm>
            <a:prstGeom prst="ellipse">
              <a:avLst/>
            </a:prstGeom>
            <a:solidFill>
              <a:srgbClr val="E1E8F5"/>
            </a:solidFill>
            <a:ln>
              <a:solidFill>
                <a:srgbClr val="E1E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a:t>
              </a:r>
              <a:endParaRPr lang="zh-CN" altLang="en-US" dirty="0"/>
            </a:p>
          </p:txBody>
        </p:sp>
        <p:sp>
          <p:nvSpPr>
            <p:cNvPr id="97" name="椭圆 96">
              <a:extLst>
                <a:ext uri="{FF2B5EF4-FFF2-40B4-BE49-F238E27FC236}">
                  <a16:creationId xmlns:a16="http://schemas.microsoft.com/office/drawing/2014/main" id="{A3743335-385E-4222-8B81-C6F02737FC71}"/>
                </a:ext>
              </a:extLst>
            </p:cNvPr>
            <p:cNvSpPr/>
            <p:nvPr/>
          </p:nvSpPr>
          <p:spPr>
            <a:xfrm>
              <a:off x="8297876" y="2648689"/>
              <a:ext cx="245903" cy="245903"/>
            </a:xfrm>
            <a:prstGeom prst="ellipse">
              <a:avLst/>
            </a:prstGeom>
            <a:solidFill>
              <a:srgbClr val="E1E8F5"/>
            </a:solidFill>
            <a:ln>
              <a:solidFill>
                <a:srgbClr val="E1E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文本框 97">
              <a:extLst>
                <a:ext uri="{FF2B5EF4-FFF2-40B4-BE49-F238E27FC236}">
                  <a16:creationId xmlns:a16="http://schemas.microsoft.com/office/drawing/2014/main" id="{9D418BC8-7DF0-4D15-B4BB-DD69CE74EE3E}"/>
                </a:ext>
              </a:extLst>
            </p:cNvPr>
            <p:cNvSpPr txBox="1"/>
            <p:nvPr/>
          </p:nvSpPr>
          <p:spPr>
            <a:xfrm>
              <a:off x="8103293" y="1999249"/>
              <a:ext cx="677108" cy="390492"/>
            </a:xfrm>
            <a:prstGeom prst="rect">
              <a:avLst/>
            </a:prstGeom>
            <a:noFill/>
          </p:spPr>
          <p:txBody>
            <a:bodyPr vert="eaVert" wrap="none" rtlCol="0">
              <a:spAutoFit/>
            </a:bodyPr>
            <a:lstStyle/>
            <a:p>
              <a:r>
                <a:rPr lang="en-US" altLang="zh-CN" sz="3200" dirty="0">
                  <a:latin typeface="微软雅黑" panose="020B0503020204020204" pitchFamily="34" charset="-122"/>
                  <a:ea typeface="微软雅黑" panose="020B0503020204020204" pitchFamily="34" charset="-122"/>
                </a:rPr>
                <a:t>···</a:t>
              </a:r>
              <a:endParaRPr lang="zh-CN" altLang="en-US" sz="3200" dirty="0">
                <a:latin typeface="微软雅黑" panose="020B0503020204020204" pitchFamily="34" charset="-122"/>
                <a:ea typeface="微软雅黑" panose="020B0503020204020204" pitchFamily="34" charset="-122"/>
              </a:endParaRPr>
            </a:p>
          </p:txBody>
        </p:sp>
        <p:cxnSp>
          <p:nvCxnSpPr>
            <p:cNvPr id="99" name="直接箭头连接符 98">
              <a:extLst>
                <a:ext uri="{FF2B5EF4-FFF2-40B4-BE49-F238E27FC236}">
                  <a16:creationId xmlns:a16="http://schemas.microsoft.com/office/drawing/2014/main" id="{CC88D235-B375-4248-88BF-A3BE6EB2B0E5}"/>
                </a:ext>
              </a:extLst>
            </p:cNvPr>
            <p:cNvCxnSpPr>
              <a:endCxn id="94" idx="2"/>
            </p:cNvCxnSpPr>
            <p:nvPr/>
          </p:nvCxnSpPr>
          <p:spPr>
            <a:xfrm flipV="1">
              <a:off x="7062952" y="1617347"/>
              <a:ext cx="1234924" cy="61191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843F4FBD-C831-42EF-BDB6-85D46514811D}"/>
                </a:ext>
              </a:extLst>
            </p:cNvPr>
            <p:cNvCxnSpPr>
              <a:cxnSpLocks/>
            </p:cNvCxnSpPr>
            <p:nvPr/>
          </p:nvCxnSpPr>
          <p:spPr>
            <a:xfrm flipV="1">
              <a:off x="7062952" y="1946068"/>
              <a:ext cx="1234924" cy="2831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0D6179AC-C7A6-4E1F-B050-37BA89D29BDB}"/>
                </a:ext>
              </a:extLst>
            </p:cNvPr>
            <p:cNvCxnSpPr>
              <a:endCxn id="96" idx="2"/>
            </p:cNvCxnSpPr>
            <p:nvPr/>
          </p:nvCxnSpPr>
          <p:spPr>
            <a:xfrm>
              <a:off x="7062952" y="2229260"/>
              <a:ext cx="1234924" cy="24329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C4BDEC41-4371-48ED-A8D3-D900D4E358FF}"/>
                </a:ext>
              </a:extLst>
            </p:cNvPr>
            <p:cNvCxnSpPr>
              <a:endCxn id="97" idx="2"/>
            </p:cNvCxnSpPr>
            <p:nvPr/>
          </p:nvCxnSpPr>
          <p:spPr>
            <a:xfrm>
              <a:off x="7062952" y="2229260"/>
              <a:ext cx="1234924" cy="54238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DF8094B3-7337-49D4-AA60-8B8158E09B2D}"/>
                </a:ext>
              </a:extLst>
            </p:cNvPr>
            <p:cNvSpPr txBox="1"/>
            <p:nvPr/>
          </p:nvSpPr>
          <p:spPr>
            <a:xfrm>
              <a:off x="8210945" y="2640062"/>
              <a:ext cx="458780" cy="261610"/>
            </a:xfrm>
            <a:prstGeom prst="rect">
              <a:avLst/>
            </a:prstGeom>
            <a:noFill/>
          </p:spPr>
          <p:txBody>
            <a:bodyPr wrap="none" rtlCol="0">
              <a:spAutoFit/>
            </a:bodyPr>
            <a:lstStyle/>
            <a:p>
              <a:r>
                <a:rPr lang="en-US" altLang="zh-CN" sz="1100" dirty="0">
                  <a:solidFill>
                    <a:schemeClr val="bg1"/>
                  </a:solidFill>
                  <a:latin typeface="微软雅黑" panose="020B0503020204020204" pitchFamily="34" charset="-122"/>
                  <a:ea typeface="微软雅黑" panose="020B0503020204020204" pitchFamily="34" charset="-122"/>
                </a:rPr>
                <a:t>n+1</a:t>
              </a:r>
              <a:endParaRPr lang="zh-CN" altLang="en-US" sz="1100" dirty="0">
                <a:solidFill>
                  <a:schemeClr val="bg1"/>
                </a:solidFill>
                <a:latin typeface="微软雅黑" panose="020B0503020204020204" pitchFamily="34" charset="-122"/>
                <a:ea typeface="微软雅黑" panose="020B0503020204020204" pitchFamily="34" charset="-122"/>
              </a:endParaRPr>
            </a:p>
          </p:txBody>
        </p:sp>
        <p:cxnSp>
          <p:nvCxnSpPr>
            <p:cNvPr id="104" name="直接箭头连接符 103">
              <a:extLst>
                <a:ext uri="{FF2B5EF4-FFF2-40B4-BE49-F238E27FC236}">
                  <a16:creationId xmlns:a16="http://schemas.microsoft.com/office/drawing/2014/main" id="{1D4917FB-5895-422D-9142-6DA1CFBA061A}"/>
                </a:ext>
              </a:extLst>
            </p:cNvPr>
            <p:cNvCxnSpPr>
              <a:stCxn id="86" idx="3"/>
              <a:endCxn id="87" idx="1"/>
            </p:cNvCxnSpPr>
            <p:nvPr/>
          </p:nvCxnSpPr>
          <p:spPr>
            <a:xfrm>
              <a:off x="3379528" y="2200729"/>
              <a:ext cx="5656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2D9FC3D2-DA39-4DCE-878D-FC7C4E5EACA1}"/>
                </a:ext>
              </a:extLst>
            </p:cNvPr>
            <p:cNvCxnSpPr>
              <a:cxnSpLocks/>
              <a:stCxn id="87" idx="3"/>
              <a:endCxn id="93" idx="1"/>
            </p:cNvCxnSpPr>
            <p:nvPr/>
          </p:nvCxnSpPr>
          <p:spPr>
            <a:xfrm flipV="1">
              <a:off x="6236152" y="2195517"/>
              <a:ext cx="565650" cy="5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6" name="图片 105">
              <a:extLst>
                <a:ext uri="{FF2B5EF4-FFF2-40B4-BE49-F238E27FC236}">
                  <a16:creationId xmlns:a16="http://schemas.microsoft.com/office/drawing/2014/main" id="{3F6A3BD9-44E5-4F37-9072-AAE5F96A86D1}"/>
                </a:ext>
              </a:extLst>
            </p:cNvPr>
            <p:cNvPicPr>
              <a:picLocks noChangeAspect="1"/>
            </p:cNvPicPr>
            <p:nvPr/>
          </p:nvPicPr>
          <p:blipFill>
            <a:blip r:embed="rId12">
              <a:clrChange>
                <a:clrFrom>
                  <a:srgbClr val="EDEDED"/>
                </a:clrFrom>
                <a:clrTo>
                  <a:srgbClr val="EDEDED">
                    <a:alpha val="0"/>
                  </a:srgbClr>
                </a:clrTo>
              </a:clrChange>
            </a:blip>
            <a:stretch>
              <a:fillRect/>
            </a:stretch>
          </p:blipFill>
          <p:spPr>
            <a:xfrm>
              <a:off x="4234026" y="1633536"/>
              <a:ext cx="1577519" cy="1308565"/>
            </a:xfrm>
            <a:prstGeom prst="rect">
              <a:avLst/>
            </a:prstGeom>
          </p:spPr>
        </p:pic>
      </p:grpSp>
      <p:sp>
        <p:nvSpPr>
          <p:cNvPr id="119" name="文本框 118">
            <a:extLst>
              <a:ext uri="{FF2B5EF4-FFF2-40B4-BE49-F238E27FC236}">
                <a16:creationId xmlns:a16="http://schemas.microsoft.com/office/drawing/2014/main" id="{CF299FD0-40B7-4F81-862F-37BBC854E972}"/>
              </a:ext>
            </a:extLst>
          </p:cNvPr>
          <p:cNvSpPr txBox="1"/>
          <p:nvPr/>
        </p:nvSpPr>
        <p:spPr>
          <a:xfrm>
            <a:off x="4887787" y="1090986"/>
            <a:ext cx="118001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特征提取</a:t>
            </a:r>
          </a:p>
        </p:txBody>
      </p:sp>
      <p:sp>
        <p:nvSpPr>
          <p:cNvPr id="120" name="文本框 119">
            <a:extLst>
              <a:ext uri="{FF2B5EF4-FFF2-40B4-BE49-F238E27FC236}">
                <a16:creationId xmlns:a16="http://schemas.microsoft.com/office/drawing/2014/main" id="{16C0C630-3B35-4264-971B-ABA58DDC10AA}"/>
              </a:ext>
            </a:extLst>
          </p:cNvPr>
          <p:cNvSpPr txBox="1"/>
          <p:nvPr/>
        </p:nvSpPr>
        <p:spPr>
          <a:xfrm>
            <a:off x="7741614" y="1094788"/>
            <a:ext cx="1180011"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分类识别</a:t>
            </a:r>
          </a:p>
        </p:txBody>
      </p:sp>
      <p:sp>
        <p:nvSpPr>
          <p:cNvPr id="54" name="文本框 53">
            <a:extLst>
              <a:ext uri="{FF2B5EF4-FFF2-40B4-BE49-F238E27FC236}">
                <a16:creationId xmlns:a16="http://schemas.microsoft.com/office/drawing/2014/main" id="{B7899FE7-3049-4763-860C-686314F980C7}"/>
              </a:ext>
            </a:extLst>
          </p:cNvPr>
          <p:cNvSpPr txBox="1"/>
          <p:nvPr/>
        </p:nvSpPr>
        <p:spPr>
          <a:xfrm>
            <a:off x="7556002" y="2931806"/>
            <a:ext cx="4477502" cy="2065309"/>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信号收集过程中会叠加发射机特征、信道噪声、接收机特征。</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信号处理阶段，会对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IQ</a:t>
            </a:r>
            <a:r>
              <a:rPr lang="zh-CN" altLang="en-US" dirty="0">
                <a:latin typeface="微软雅黑" panose="020B0503020204020204" pitchFamily="34" charset="-122"/>
                <a:ea typeface="微软雅黑" panose="020B0503020204020204" pitchFamily="34" charset="-122"/>
              </a:rPr>
              <a:t>信号做</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CFO</a:t>
            </a:r>
            <a:r>
              <a:rPr lang="zh-CN" altLang="en-US" dirty="0">
                <a:latin typeface="微软雅黑" panose="020B0503020204020204" pitchFamily="34" charset="-122"/>
                <a:ea typeface="微软雅黑" panose="020B0503020204020204" pitchFamily="34" charset="-122"/>
              </a:rPr>
              <a:t>消除、添加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AWGN</a:t>
            </a:r>
            <a:r>
              <a:rPr lang="zh-CN" altLang="en-US" dirty="0">
                <a:latin typeface="微软雅黑" panose="020B0503020204020204" pitchFamily="34" charset="-122"/>
                <a:ea typeface="微软雅黑" panose="020B0503020204020204" pitchFamily="34" charset="-122"/>
              </a:rPr>
              <a:t>进行数据增强。</a:t>
            </a:r>
            <a:endParaRPr lang="en-US" altLang="zh-CN" dirty="0">
              <a:latin typeface="微软雅黑" panose="020B0503020204020204" pitchFamily="34" charset="-122"/>
              <a:ea typeface="微软雅黑" panose="020B0503020204020204" pitchFamily="34" charset="-122"/>
            </a:endParaRPr>
          </a:p>
          <a:p>
            <a:pPr marL="285750" indent="-285750">
              <a:lnSpc>
                <a:spcPct val="12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特征提取阶段，将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IQ</a:t>
            </a:r>
            <a:r>
              <a:rPr lang="zh-CN" altLang="en-US" dirty="0">
                <a:latin typeface="微软雅黑" panose="020B0503020204020204" pitchFamily="34" charset="-122"/>
                <a:ea typeface="微软雅黑" panose="020B0503020204020204" pitchFamily="34" charset="-122"/>
              </a:rPr>
              <a:t>样本送入网络、或转换到频域、时频域后送入网络。</a:t>
            </a:r>
          </a:p>
        </p:txBody>
      </p:sp>
      <p:grpSp>
        <p:nvGrpSpPr>
          <p:cNvPr id="7" name="组合 6">
            <a:extLst>
              <a:ext uri="{FF2B5EF4-FFF2-40B4-BE49-F238E27FC236}">
                <a16:creationId xmlns:a16="http://schemas.microsoft.com/office/drawing/2014/main" id="{270F4637-B7FF-4EC0-A3F8-E4AD8EB5C86B}"/>
              </a:ext>
            </a:extLst>
          </p:cNvPr>
          <p:cNvGrpSpPr/>
          <p:nvPr/>
        </p:nvGrpSpPr>
        <p:grpSpPr>
          <a:xfrm>
            <a:off x="6702450" y="5029164"/>
            <a:ext cx="5042398" cy="1781189"/>
            <a:chOff x="6702450" y="5029164"/>
            <a:chExt cx="5042398" cy="1781189"/>
          </a:xfrm>
        </p:grpSpPr>
        <p:sp>
          <p:nvSpPr>
            <p:cNvPr id="2" name="文本框 1">
              <a:extLst>
                <a:ext uri="{FF2B5EF4-FFF2-40B4-BE49-F238E27FC236}">
                  <a16:creationId xmlns:a16="http://schemas.microsoft.com/office/drawing/2014/main" id="{0758AB57-BEB1-4605-A659-2F77BB7E801C}"/>
                </a:ext>
              </a:extLst>
            </p:cNvPr>
            <p:cNvSpPr txBox="1"/>
            <p:nvPr/>
          </p:nvSpPr>
          <p:spPr>
            <a:xfrm>
              <a:off x="6702450" y="5029164"/>
              <a:ext cx="159050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存在的问题：</a:t>
              </a:r>
            </a:p>
          </p:txBody>
        </p:sp>
        <p:sp>
          <p:nvSpPr>
            <p:cNvPr id="6" name="文本框 5">
              <a:extLst>
                <a:ext uri="{FF2B5EF4-FFF2-40B4-BE49-F238E27FC236}">
                  <a16:creationId xmlns:a16="http://schemas.microsoft.com/office/drawing/2014/main" id="{EA3BEC27-B48D-4C66-8BA9-C5E12BDE60F3}"/>
                </a:ext>
              </a:extLst>
            </p:cNvPr>
            <p:cNvSpPr txBox="1"/>
            <p:nvPr/>
          </p:nvSpPr>
          <p:spPr>
            <a:xfrm>
              <a:off x="7844658" y="5333025"/>
              <a:ext cx="3900190" cy="147732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a:t>
              </a:r>
              <a:r>
                <a:rPr lang="zh-CN" altLang="en-US" dirty="0">
                  <a:latin typeface="微软雅黑" panose="020B0503020204020204" pitchFamily="34" charset="-122"/>
                  <a:ea typeface="微软雅黑" panose="020B0503020204020204" pitchFamily="34" charset="-122"/>
                </a:rPr>
                <a:t>当前研究并没有考虑接收机特征对射频指纹的影响。</a:t>
              </a:r>
              <a:endParaRPr lang="en-US" altLang="zh-CN" dirty="0">
                <a:latin typeface="微软雅黑" panose="020B0503020204020204" pitchFamily="34" charset="-122"/>
                <a:ea typeface="微软雅黑" panose="020B0503020204020204" pitchFamily="34" charset="-122"/>
              </a:endParaRPr>
            </a:p>
            <a:p>
              <a:endParaRPr lang="en-US" altLang="zh-CN" dirty="0"/>
            </a:p>
            <a:p>
              <a:r>
                <a:rPr lang="en-US" altLang="zh-CN" dirty="0">
                  <a:latin typeface="Times New Roman" panose="02020603050405020304" pitchFamily="18" charset="0"/>
                  <a:cs typeface="Times New Roman" panose="02020603050405020304" pitchFamily="18" charset="0"/>
                </a:rPr>
                <a:t>2. </a:t>
              </a:r>
              <a:r>
                <a:rPr lang="zh-CN" altLang="en-US" dirty="0">
                  <a:latin typeface="微软雅黑" panose="020B0503020204020204" pitchFamily="34" charset="-122"/>
                  <a:ea typeface="微软雅黑" panose="020B0503020204020204" pitchFamily="34" charset="-122"/>
                </a:rPr>
                <a:t>当前的特征提取方案都是使用单一的输入方式进行特征提取。</a:t>
              </a:r>
            </a:p>
          </p:txBody>
        </p:sp>
      </p:grpSp>
      <p:sp>
        <p:nvSpPr>
          <p:cNvPr id="121" name="文本框 120">
            <a:extLst>
              <a:ext uri="{FF2B5EF4-FFF2-40B4-BE49-F238E27FC236}">
                <a16:creationId xmlns:a16="http://schemas.microsoft.com/office/drawing/2014/main" id="{7DCCA4EA-D4EA-4F07-B779-F661EC74E352}"/>
              </a:ext>
            </a:extLst>
          </p:cNvPr>
          <p:cNvSpPr txBox="1"/>
          <p:nvPr/>
        </p:nvSpPr>
        <p:spPr>
          <a:xfrm>
            <a:off x="68208" y="1007577"/>
            <a:ext cx="1634001"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系统模型：</a:t>
            </a:r>
            <a:endParaRPr lang="zh-CN" altLang="en-US" sz="2000" dirty="0">
              <a:solidFill>
                <a:srgbClr val="203864"/>
              </a:solidFill>
            </a:endParaRPr>
          </a:p>
        </p:txBody>
      </p:sp>
    </p:spTree>
    <p:extLst>
      <p:ext uri="{BB962C8B-B14F-4D97-AF65-F5344CB8AC3E}">
        <p14:creationId xmlns:p14="http://schemas.microsoft.com/office/powerpoint/2010/main" val="33688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5188EB4C-7F48-407C-9514-F4E188BD0230}"/>
              </a:ext>
            </a:extLst>
          </p:cNvPr>
          <p:cNvSpPr/>
          <p:nvPr/>
        </p:nvSpPr>
        <p:spPr>
          <a:xfrm>
            <a:off x="5608157" y="4297570"/>
            <a:ext cx="1353384" cy="5687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62AAFEED-2EBF-465E-8F63-E35A6463BF13}"/>
              </a:ext>
            </a:extLst>
          </p:cNvPr>
          <p:cNvSpPr>
            <a:spLocks noGrp="1"/>
          </p:cNvSpPr>
          <p:nvPr>
            <p:ph type="sldNum" sz="quarter" idx="10"/>
          </p:nvPr>
        </p:nvSpPr>
        <p:spPr/>
        <p:txBody>
          <a:bodyPr/>
          <a:lstStyle/>
          <a:p>
            <a:fld id="{54B3F8C3-4D34-464E-BB5A-60724E4C6E9F}" type="slidenum">
              <a:rPr lang="zh-CN" altLang="en-US" smtClean="0"/>
              <a:t>8</a:t>
            </a:fld>
            <a:endParaRPr lang="zh-CN" altLang="en-US" dirty="0"/>
          </a:p>
        </p:txBody>
      </p:sp>
      <p:pic>
        <p:nvPicPr>
          <p:cNvPr id="7" name="图片 6">
            <a:extLst>
              <a:ext uri="{FF2B5EF4-FFF2-40B4-BE49-F238E27FC236}">
                <a16:creationId xmlns:a16="http://schemas.microsoft.com/office/drawing/2014/main" id="{138DAD2A-A2E2-4D4E-B86F-0EDF91B19FA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843" y="1930890"/>
            <a:ext cx="374076" cy="384960"/>
          </a:xfrm>
          <a:prstGeom prst="rect">
            <a:avLst/>
          </a:prstGeom>
        </p:spPr>
      </p:pic>
      <p:pic>
        <p:nvPicPr>
          <p:cNvPr id="8" name="图片 7">
            <a:extLst>
              <a:ext uri="{FF2B5EF4-FFF2-40B4-BE49-F238E27FC236}">
                <a16:creationId xmlns:a16="http://schemas.microsoft.com/office/drawing/2014/main" id="{75642106-5302-43B5-BB3C-B4C39DD4317E}"/>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843" y="1486680"/>
            <a:ext cx="374076" cy="384960"/>
          </a:xfrm>
          <a:prstGeom prst="rect">
            <a:avLst/>
          </a:prstGeom>
        </p:spPr>
      </p:pic>
      <p:pic>
        <p:nvPicPr>
          <p:cNvPr id="9" name="图片 8">
            <a:extLst>
              <a:ext uri="{FF2B5EF4-FFF2-40B4-BE49-F238E27FC236}">
                <a16:creationId xmlns:a16="http://schemas.microsoft.com/office/drawing/2014/main" id="{9C1E51C8-C828-44A9-AAFD-16D9A7494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43" y="2723249"/>
            <a:ext cx="374076" cy="384960"/>
          </a:xfrm>
          <a:prstGeom prst="rect">
            <a:avLst/>
          </a:prstGeom>
        </p:spPr>
      </p:pic>
      <p:pic>
        <p:nvPicPr>
          <p:cNvPr id="10" name="图片 9">
            <a:extLst>
              <a:ext uri="{FF2B5EF4-FFF2-40B4-BE49-F238E27FC236}">
                <a16:creationId xmlns:a16="http://schemas.microsoft.com/office/drawing/2014/main" id="{2113A3F7-E538-4EDA-A26C-77EBBEF11E7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6843" y="3226361"/>
            <a:ext cx="374076" cy="384960"/>
          </a:xfrm>
          <a:prstGeom prst="rect">
            <a:avLst/>
          </a:prstGeom>
        </p:spPr>
      </p:pic>
      <p:sp>
        <p:nvSpPr>
          <p:cNvPr id="11" name="文本框 10">
            <a:extLst>
              <a:ext uri="{FF2B5EF4-FFF2-40B4-BE49-F238E27FC236}">
                <a16:creationId xmlns:a16="http://schemas.microsoft.com/office/drawing/2014/main" id="{FE0A7D39-189A-4BF6-AA86-13D5E4655372}"/>
              </a:ext>
            </a:extLst>
          </p:cNvPr>
          <p:cNvSpPr txBox="1"/>
          <p:nvPr/>
        </p:nvSpPr>
        <p:spPr>
          <a:xfrm>
            <a:off x="725884" y="2306736"/>
            <a:ext cx="701240" cy="407081"/>
          </a:xfrm>
          <a:prstGeom prst="rect">
            <a:avLst/>
          </a:prstGeom>
          <a:noFill/>
        </p:spPr>
        <p:txBody>
          <a:bodyPr vert="eaVert" wrap="square" rtlCol="0">
            <a:spAutoFit/>
          </a:bodyPr>
          <a:lstStyle/>
          <a:p>
            <a:r>
              <a:rPr lang="en-US" altLang="zh-CN" sz="4000" dirty="0">
                <a:solidFill>
                  <a:schemeClr val="tx1">
                    <a:lumMod val="50000"/>
                    <a:lumOff val="50000"/>
                  </a:schemeClr>
                </a:solidFill>
              </a:rPr>
              <a:t>…</a:t>
            </a:r>
            <a:endParaRPr lang="zh-CN" altLang="en-US" sz="4000" dirty="0">
              <a:solidFill>
                <a:schemeClr val="tx1">
                  <a:lumMod val="50000"/>
                  <a:lumOff val="50000"/>
                </a:schemeClr>
              </a:solidFill>
            </a:endParaRPr>
          </a:p>
        </p:txBody>
      </p:sp>
      <p:pic>
        <p:nvPicPr>
          <p:cNvPr id="12" name="图片 11">
            <a:extLst>
              <a:ext uri="{FF2B5EF4-FFF2-40B4-BE49-F238E27FC236}">
                <a16:creationId xmlns:a16="http://schemas.microsoft.com/office/drawing/2014/main" id="{06CD6574-1933-4E9A-92FA-BF157B113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227" y="1760146"/>
            <a:ext cx="374076" cy="384960"/>
          </a:xfrm>
          <a:prstGeom prst="rect">
            <a:avLst/>
          </a:prstGeom>
        </p:spPr>
      </p:pic>
      <p:cxnSp>
        <p:nvCxnSpPr>
          <p:cNvPr id="13" name="直接箭头连接符 12">
            <a:extLst>
              <a:ext uri="{FF2B5EF4-FFF2-40B4-BE49-F238E27FC236}">
                <a16:creationId xmlns:a16="http://schemas.microsoft.com/office/drawing/2014/main" id="{3817BB38-BD27-46D1-9971-0AEDC4DB635B}"/>
              </a:ext>
            </a:extLst>
          </p:cNvPr>
          <p:cNvCxnSpPr>
            <a:stCxn id="9" idx="3"/>
            <a:endCxn id="12" idx="1"/>
          </p:cNvCxnSpPr>
          <p:nvPr/>
        </p:nvCxnSpPr>
        <p:spPr>
          <a:xfrm flipV="1">
            <a:off x="1220919" y="1952626"/>
            <a:ext cx="1975308" cy="963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3ADE24AE-F5D2-4681-918C-6195A9183E11}"/>
              </a:ext>
            </a:extLst>
          </p:cNvPr>
          <p:cNvGrpSpPr/>
          <p:nvPr/>
        </p:nvGrpSpPr>
        <p:grpSpPr>
          <a:xfrm>
            <a:off x="3280320" y="2670021"/>
            <a:ext cx="579965" cy="267450"/>
            <a:chOff x="4411824" y="3915392"/>
            <a:chExt cx="909737" cy="356279"/>
          </a:xfrm>
        </p:grpSpPr>
        <p:sp>
          <p:nvSpPr>
            <p:cNvPr id="39" name="矩形 38">
              <a:extLst>
                <a:ext uri="{FF2B5EF4-FFF2-40B4-BE49-F238E27FC236}">
                  <a16:creationId xmlns:a16="http://schemas.microsoft.com/office/drawing/2014/main" id="{EB3D00F4-9097-41BF-9D90-DB53D2212D81}"/>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5B3D4117-2185-41BF-BB93-1EBFB1238736}"/>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9F66804-0E8B-47E2-B36F-0A06D888B93B}"/>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等腰三角形 41">
              <a:extLst>
                <a:ext uri="{FF2B5EF4-FFF2-40B4-BE49-F238E27FC236}">
                  <a16:creationId xmlns:a16="http://schemas.microsoft.com/office/drawing/2014/main" id="{418C6796-B301-439E-9800-B8B414212772}"/>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A724C5E0-1FA1-4E23-82E1-B893C3D3FA86}"/>
              </a:ext>
            </a:extLst>
          </p:cNvPr>
          <p:cNvGrpSpPr/>
          <p:nvPr/>
        </p:nvGrpSpPr>
        <p:grpSpPr>
          <a:xfrm>
            <a:off x="3280319" y="3002915"/>
            <a:ext cx="579965" cy="267450"/>
            <a:chOff x="4411824" y="3915392"/>
            <a:chExt cx="909737" cy="356279"/>
          </a:xfrm>
        </p:grpSpPr>
        <p:sp>
          <p:nvSpPr>
            <p:cNvPr id="35" name="矩形 34">
              <a:extLst>
                <a:ext uri="{FF2B5EF4-FFF2-40B4-BE49-F238E27FC236}">
                  <a16:creationId xmlns:a16="http://schemas.microsoft.com/office/drawing/2014/main" id="{090EA4F2-6327-4487-8F7F-A6E407B48A3E}"/>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6379D5DA-5973-41E7-85B6-5F179AF7EC2C}"/>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E8399DC-BDF8-4161-AE47-47C41D2FFC1F}"/>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等腰三角形 37">
              <a:extLst>
                <a:ext uri="{FF2B5EF4-FFF2-40B4-BE49-F238E27FC236}">
                  <a16:creationId xmlns:a16="http://schemas.microsoft.com/office/drawing/2014/main" id="{D712C0FE-AB06-49DF-ABAA-71FE019DF6B0}"/>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95033479-557A-4A03-93EB-ED0548BBA049}"/>
              </a:ext>
            </a:extLst>
          </p:cNvPr>
          <p:cNvGrpSpPr/>
          <p:nvPr/>
        </p:nvGrpSpPr>
        <p:grpSpPr>
          <a:xfrm>
            <a:off x="3280320" y="3477595"/>
            <a:ext cx="579965" cy="267450"/>
            <a:chOff x="4411824" y="3915392"/>
            <a:chExt cx="909737" cy="356279"/>
          </a:xfrm>
        </p:grpSpPr>
        <p:sp>
          <p:nvSpPr>
            <p:cNvPr id="31" name="矩形 30">
              <a:extLst>
                <a:ext uri="{FF2B5EF4-FFF2-40B4-BE49-F238E27FC236}">
                  <a16:creationId xmlns:a16="http://schemas.microsoft.com/office/drawing/2014/main" id="{2E8C5B11-4C0E-411A-823B-611F0ABCB28E}"/>
                </a:ext>
              </a:extLst>
            </p:cNvPr>
            <p:cNvSpPr/>
            <p:nvPr/>
          </p:nvSpPr>
          <p:spPr>
            <a:xfrm>
              <a:off x="4827038" y="4062122"/>
              <a:ext cx="494523" cy="2095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9E41659F-496B-473B-921E-DB6340F91568}"/>
                </a:ext>
              </a:extLst>
            </p:cNvPr>
            <p:cNvCxnSpPr>
              <a:cxnSpLocks/>
            </p:cNvCxnSpPr>
            <p:nvPr/>
          </p:nvCxnSpPr>
          <p:spPr>
            <a:xfrm flipH="1">
              <a:off x="4613600" y="4166896"/>
              <a:ext cx="21343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463CDC4-5CA1-4B14-9A03-29944ED9C20E}"/>
                </a:ext>
              </a:extLst>
            </p:cNvPr>
            <p:cNvCxnSpPr/>
            <p:nvPr/>
          </p:nvCxnSpPr>
          <p:spPr>
            <a:xfrm flipH="1" flipV="1">
              <a:off x="4492787" y="4066885"/>
              <a:ext cx="125576" cy="1047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等腰三角形 33">
              <a:extLst>
                <a:ext uri="{FF2B5EF4-FFF2-40B4-BE49-F238E27FC236}">
                  <a16:creationId xmlns:a16="http://schemas.microsoft.com/office/drawing/2014/main" id="{213EB4DB-D713-4F02-9F14-8E9B95E77FF3}"/>
                </a:ext>
              </a:extLst>
            </p:cNvPr>
            <p:cNvSpPr/>
            <p:nvPr/>
          </p:nvSpPr>
          <p:spPr>
            <a:xfrm rot="10800000">
              <a:off x="4411824" y="3915392"/>
              <a:ext cx="161925" cy="142875"/>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CD4569D4-E2D6-425A-A73E-EE57FBC5A811}"/>
              </a:ext>
            </a:extLst>
          </p:cNvPr>
          <p:cNvSpPr txBox="1"/>
          <p:nvPr/>
        </p:nvSpPr>
        <p:spPr>
          <a:xfrm>
            <a:off x="3482693" y="3313918"/>
            <a:ext cx="377591" cy="407081"/>
          </a:xfrm>
          <a:prstGeom prst="rect">
            <a:avLst/>
          </a:prstGeom>
          <a:noFill/>
        </p:spPr>
        <p:txBody>
          <a:bodyPr vert="eaVert" wrap="square" rtlCol="0">
            <a:spAutoFit/>
          </a:bodyPr>
          <a:lstStyle/>
          <a:p>
            <a:r>
              <a:rPr lang="en-US" altLang="zh-CN" sz="1600" dirty="0"/>
              <a:t>…</a:t>
            </a:r>
            <a:endParaRPr lang="zh-CN" altLang="en-US" sz="1600" dirty="0"/>
          </a:p>
        </p:txBody>
      </p:sp>
      <p:cxnSp>
        <p:nvCxnSpPr>
          <p:cNvPr id="18" name="直接箭头连接符 17">
            <a:extLst>
              <a:ext uri="{FF2B5EF4-FFF2-40B4-BE49-F238E27FC236}">
                <a16:creationId xmlns:a16="http://schemas.microsoft.com/office/drawing/2014/main" id="{05800344-7EEF-4BA9-843D-E4DEADCD492D}"/>
              </a:ext>
            </a:extLst>
          </p:cNvPr>
          <p:cNvCxnSpPr>
            <a:cxnSpLocks/>
            <a:stCxn id="9" idx="3"/>
          </p:cNvCxnSpPr>
          <p:nvPr/>
        </p:nvCxnSpPr>
        <p:spPr>
          <a:xfrm flipV="1">
            <a:off x="1220919" y="2799017"/>
            <a:ext cx="2059399" cy="116712"/>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73C18AF-2782-499B-9BB4-7D91077287AF}"/>
              </a:ext>
            </a:extLst>
          </p:cNvPr>
          <p:cNvCxnSpPr>
            <a:cxnSpLocks/>
            <a:stCxn id="9" idx="3"/>
          </p:cNvCxnSpPr>
          <p:nvPr/>
        </p:nvCxnSpPr>
        <p:spPr>
          <a:xfrm>
            <a:off x="1220919" y="2915729"/>
            <a:ext cx="2059399" cy="200908"/>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E3B49DA-DB64-400B-A3D9-D903888D2A6D}"/>
              </a:ext>
            </a:extLst>
          </p:cNvPr>
          <p:cNvCxnSpPr>
            <a:cxnSpLocks/>
            <a:stCxn id="9" idx="3"/>
          </p:cNvCxnSpPr>
          <p:nvPr/>
        </p:nvCxnSpPr>
        <p:spPr>
          <a:xfrm>
            <a:off x="1220919" y="2915729"/>
            <a:ext cx="2059399" cy="707936"/>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3A9F0D4-6BCF-4FBE-B72C-7056283A5241}"/>
              </a:ext>
            </a:extLst>
          </p:cNvPr>
          <p:cNvSpPr txBox="1"/>
          <p:nvPr/>
        </p:nvSpPr>
        <p:spPr>
          <a:xfrm>
            <a:off x="614680" y="3720999"/>
            <a:ext cx="1046120" cy="369332"/>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WIFI TX</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0C76DBB7-6D8A-44FB-8AAD-68B09F0174BF}"/>
              </a:ext>
            </a:extLst>
          </p:cNvPr>
          <p:cNvSpPr txBox="1"/>
          <p:nvPr/>
        </p:nvSpPr>
        <p:spPr>
          <a:xfrm>
            <a:off x="2960938" y="1372475"/>
            <a:ext cx="1043876" cy="369332"/>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WIFI</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AP</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1522988E-3F36-498C-965D-66D26EAF3537}"/>
              </a:ext>
            </a:extLst>
          </p:cNvPr>
          <p:cNvSpPr txBox="1"/>
          <p:nvPr/>
        </p:nvSpPr>
        <p:spPr>
          <a:xfrm>
            <a:off x="3127013" y="3787442"/>
            <a:ext cx="1151277" cy="369332"/>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USRP RX</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a:extLst>
              <a:ext uri="{FF2B5EF4-FFF2-40B4-BE49-F238E27FC236}">
                <a16:creationId xmlns:a16="http://schemas.microsoft.com/office/drawing/2014/main" id="{D994A772-5B89-4F36-B299-F4267B8A8B70}"/>
              </a:ext>
            </a:extLst>
          </p:cNvPr>
          <p:cNvSpPr txBox="1"/>
          <p:nvPr/>
        </p:nvSpPr>
        <p:spPr>
          <a:xfrm>
            <a:off x="1713779" y="1760146"/>
            <a:ext cx="966931" cy="646331"/>
          </a:xfrm>
          <a:prstGeom prst="rect">
            <a:avLst/>
          </a:prstGeom>
          <a:noFill/>
        </p:spPr>
        <p:txBody>
          <a:bodyPr wrap="non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Random</a:t>
            </a:r>
          </a:p>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Bytes</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a:extLst>
              <a:ext uri="{FF2B5EF4-FFF2-40B4-BE49-F238E27FC236}">
                <a16:creationId xmlns:a16="http://schemas.microsoft.com/office/drawing/2014/main" id="{40309070-0E3C-41EA-B971-9C5A879222FF}"/>
              </a:ext>
            </a:extLst>
          </p:cNvPr>
          <p:cNvSpPr txBox="1"/>
          <p:nvPr/>
        </p:nvSpPr>
        <p:spPr>
          <a:xfrm>
            <a:off x="1809957" y="3418314"/>
            <a:ext cx="774571" cy="369332"/>
          </a:xfrm>
          <a:prstGeom prst="rect">
            <a:avLst/>
          </a:prstGeom>
          <a:noFill/>
        </p:spPr>
        <p:txBody>
          <a:bodyPr wrap="non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Signal</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83CBC18A-DC6C-4615-99F4-C00081632C9C}"/>
              </a:ext>
            </a:extLst>
          </p:cNvPr>
          <p:cNvCxnSpPr>
            <a:cxnSpLocks/>
            <a:stCxn id="39" idx="3"/>
          </p:cNvCxnSpPr>
          <p:nvPr/>
        </p:nvCxnSpPr>
        <p:spPr>
          <a:xfrm>
            <a:off x="3860285" y="2858818"/>
            <a:ext cx="627995" cy="2618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AF0D60B-E5FA-457C-A0DA-7AE77F4BD8A1}"/>
              </a:ext>
            </a:extLst>
          </p:cNvPr>
          <p:cNvCxnSpPr>
            <a:cxnSpLocks/>
            <a:stCxn id="35" idx="3"/>
          </p:cNvCxnSpPr>
          <p:nvPr/>
        </p:nvCxnSpPr>
        <p:spPr>
          <a:xfrm flipV="1">
            <a:off x="3860284" y="3191711"/>
            <a:ext cx="627996"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770A611-46D1-4B9E-B2FB-893E80086603}"/>
              </a:ext>
            </a:extLst>
          </p:cNvPr>
          <p:cNvCxnSpPr>
            <a:stCxn id="31" idx="3"/>
          </p:cNvCxnSpPr>
          <p:nvPr/>
        </p:nvCxnSpPr>
        <p:spPr>
          <a:xfrm flipV="1">
            <a:off x="3860285" y="3269695"/>
            <a:ext cx="627995" cy="39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615E6C8-BA33-4C3E-B2E7-DA4B63C4F23A}"/>
              </a:ext>
            </a:extLst>
          </p:cNvPr>
          <p:cNvSpPr/>
          <p:nvPr/>
        </p:nvSpPr>
        <p:spPr>
          <a:xfrm>
            <a:off x="4488279" y="3002914"/>
            <a:ext cx="851438" cy="38352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4645940C-961E-41CD-B5BD-5DC445ABB668}"/>
              </a:ext>
            </a:extLst>
          </p:cNvPr>
          <p:cNvSpPr txBox="1"/>
          <p:nvPr/>
        </p:nvSpPr>
        <p:spPr>
          <a:xfrm>
            <a:off x="4498812" y="3000153"/>
            <a:ext cx="1075539" cy="369332"/>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Dataset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椭圆 42">
            <a:extLst>
              <a:ext uri="{FF2B5EF4-FFF2-40B4-BE49-F238E27FC236}">
                <a16:creationId xmlns:a16="http://schemas.microsoft.com/office/drawing/2014/main" id="{932C36DB-D1E3-4AC1-AFFE-BB6489F48E17}"/>
              </a:ext>
            </a:extLst>
          </p:cNvPr>
          <p:cNvSpPr/>
          <p:nvPr/>
        </p:nvSpPr>
        <p:spPr>
          <a:xfrm rot="1151182">
            <a:off x="1166371" y="3110667"/>
            <a:ext cx="2136770" cy="352892"/>
          </a:xfrm>
          <a:prstGeom prst="ellipse">
            <a:avLst/>
          </a:prstGeom>
          <a:solidFill>
            <a:schemeClr val="accent1">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32F8C2C6-79EF-4919-9337-98C8D098F926}"/>
              </a:ext>
            </a:extLst>
          </p:cNvPr>
          <p:cNvSpPr/>
          <p:nvPr/>
        </p:nvSpPr>
        <p:spPr>
          <a:xfrm rot="265834">
            <a:off x="1473577" y="2930479"/>
            <a:ext cx="1917101" cy="265971"/>
          </a:xfrm>
          <a:prstGeom prst="ellipse">
            <a:avLst/>
          </a:prstGeom>
          <a:solidFill>
            <a:schemeClr val="accent6">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632C0FB-A3FD-425A-8BE5-627FA0723462}"/>
              </a:ext>
            </a:extLst>
          </p:cNvPr>
          <p:cNvSpPr/>
          <p:nvPr/>
        </p:nvSpPr>
        <p:spPr>
          <a:xfrm rot="21435774">
            <a:off x="1226050" y="2686058"/>
            <a:ext cx="2136770" cy="265971"/>
          </a:xfrm>
          <a:prstGeom prst="ellipse">
            <a:avLst/>
          </a:prstGeom>
          <a:solidFill>
            <a:schemeClr val="accent4">
              <a:lumMod val="20000"/>
              <a:lumOff val="8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a:extLst>
              <a:ext uri="{FF2B5EF4-FFF2-40B4-BE49-F238E27FC236}">
                <a16:creationId xmlns:a16="http://schemas.microsoft.com/office/drawing/2014/main" id="{A85200D4-2CCA-46BD-92C4-47367487AFCF}"/>
              </a:ext>
            </a:extLst>
          </p:cNvPr>
          <p:cNvGrpSpPr/>
          <p:nvPr/>
        </p:nvGrpSpPr>
        <p:grpSpPr>
          <a:xfrm>
            <a:off x="443763" y="4297570"/>
            <a:ext cx="4846155" cy="568717"/>
            <a:chOff x="443763" y="4297570"/>
            <a:chExt cx="4846155" cy="568717"/>
          </a:xfrm>
        </p:grpSpPr>
        <p:sp>
          <p:nvSpPr>
            <p:cNvPr id="60" name="矩形 59">
              <a:extLst>
                <a:ext uri="{FF2B5EF4-FFF2-40B4-BE49-F238E27FC236}">
                  <a16:creationId xmlns:a16="http://schemas.microsoft.com/office/drawing/2014/main" id="{72A5432F-8318-4FBD-9F0A-4E760396311A}"/>
                </a:ext>
              </a:extLst>
            </p:cNvPr>
            <p:cNvSpPr/>
            <p:nvPr/>
          </p:nvSpPr>
          <p:spPr>
            <a:xfrm>
              <a:off x="2768991" y="4297570"/>
              <a:ext cx="2471646" cy="5687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FAA71AD-900B-446B-8A62-C06C3B05F6C8}"/>
                    </a:ext>
                  </a:extLst>
                </p:cNvPr>
                <p:cNvSpPr txBox="1"/>
                <p:nvPr/>
              </p:nvSpPr>
              <p:spPr>
                <a:xfrm>
                  <a:off x="443763" y="4399254"/>
                  <a:ext cx="662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m:oMathPara>
                  </a14:m>
                  <a:endParaRPr lang="zh-CN" altLang="en-US" dirty="0"/>
                </a:p>
              </p:txBody>
            </p:sp>
          </mc:Choice>
          <mc:Fallback xmlns="">
            <p:sp>
              <p:nvSpPr>
                <p:cNvPr id="48" name="文本框 47">
                  <a:extLst>
                    <a:ext uri="{FF2B5EF4-FFF2-40B4-BE49-F238E27FC236}">
                      <a16:creationId xmlns:a16="http://schemas.microsoft.com/office/drawing/2014/main" id="{9FAA71AD-900B-446B-8A62-C06C3B05F6C8}"/>
                    </a:ext>
                  </a:extLst>
                </p:cNvPr>
                <p:cNvSpPr txBox="1">
                  <a:spLocks noRot="1" noChangeAspect="1" noMove="1" noResize="1" noEditPoints="1" noAdjustHandles="1" noChangeArrowheads="1" noChangeShapeType="1" noTextEdit="1"/>
                </p:cNvSpPr>
                <p:nvPr/>
              </p:nvSpPr>
              <p:spPr>
                <a:xfrm>
                  <a:off x="443763" y="4399254"/>
                  <a:ext cx="662104" cy="369332"/>
                </a:xfrm>
                <a:prstGeom prst="rect">
                  <a:avLst/>
                </a:prstGeom>
                <a:blipFill>
                  <a:blip r:embed="rId4"/>
                  <a:stretch>
                    <a:fillRect/>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1C8FFD53-9BF1-4CFC-982A-62669D19D2B3}"/>
                </a:ext>
              </a:extLst>
            </p:cNvPr>
            <p:cNvCxnSpPr>
              <a:cxnSpLocks/>
              <a:stCxn id="48" idx="3"/>
              <a:endCxn id="50" idx="1"/>
            </p:cNvCxnSpPr>
            <p:nvPr/>
          </p:nvCxnSpPr>
          <p:spPr>
            <a:xfrm flipV="1">
              <a:off x="1105867" y="4581650"/>
              <a:ext cx="318239" cy="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D9CAA5E-8A25-4930-9732-A3C723866549}"/>
                    </a:ext>
                  </a:extLst>
                </p:cNvPr>
                <p:cNvSpPr txBox="1"/>
                <p:nvPr/>
              </p:nvSpPr>
              <p:spPr>
                <a:xfrm>
                  <a:off x="1424106" y="4396984"/>
                  <a:ext cx="10109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m:oMathPara>
                  </a14:m>
                  <a:endParaRPr lang="zh-CN" altLang="en-US" dirty="0"/>
                </a:p>
              </p:txBody>
            </p:sp>
          </mc:Choice>
          <mc:Fallback xmlns="">
            <p:sp>
              <p:nvSpPr>
                <p:cNvPr id="50" name="文本框 49">
                  <a:extLst>
                    <a:ext uri="{FF2B5EF4-FFF2-40B4-BE49-F238E27FC236}">
                      <a16:creationId xmlns:a16="http://schemas.microsoft.com/office/drawing/2014/main" id="{5D9CAA5E-8A25-4930-9732-A3C723866549}"/>
                    </a:ext>
                  </a:extLst>
                </p:cNvPr>
                <p:cNvSpPr txBox="1">
                  <a:spLocks noRot="1" noChangeAspect="1" noMove="1" noResize="1" noEditPoints="1" noAdjustHandles="1" noChangeArrowheads="1" noChangeShapeType="1" noTextEdit="1"/>
                </p:cNvSpPr>
                <p:nvPr/>
              </p:nvSpPr>
              <p:spPr>
                <a:xfrm>
                  <a:off x="1424106" y="4396984"/>
                  <a:ext cx="1010981" cy="369332"/>
                </a:xfrm>
                <a:prstGeom prst="rect">
                  <a:avLst/>
                </a:prstGeom>
                <a:blipFill>
                  <a:blip r:embed="rId5"/>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4B0441F-397B-470A-B97F-86465ED05BE5}"/>
                    </a:ext>
                  </a:extLst>
                </p:cNvPr>
                <p:cNvSpPr txBox="1"/>
                <p:nvPr/>
              </p:nvSpPr>
              <p:spPr>
                <a:xfrm>
                  <a:off x="2753326" y="4396984"/>
                  <a:ext cx="25365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𝑇</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m:oMathPara>
                  </a14:m>
                  <a:endParaRPr lang="zh-CN" altLang="en-US" dirty="0"/>
                </a:p>
              </p:txBody>
            </p:sp>
          </mc:Choice>
          <mc:Fallback xmlns="">
            <p:sp>
              <p:nvSpPr>
                <p:cNvPr id="51" name="文本框 50">
                  <a:extLst>
                    <a:ext uri="{FF2B5EF4-FFF2-40B4-BE49-F238E27FC236}">
                      <a16:creationId xmlns:a16="http://schemas.microsoft.com/office/drawing/2014/main" id="{24B0441F-397B-470A-B97F-86465ED05BE5}"/>
                    </a:ext>
                  </a:extLst>
                </p:cNvPr>
                <p:cNvSpPr txBox="1">
                  <a:spLocks noRot="1" noChangeAspect="1" noMove="1" noResize="1" noEditPoints="1" noAdjustHandles="1" noChangeArrowheads="1" noChangeShapeType="1" noTextEdit="1"/>
                </p:cNvSpPr>
                <p:nvPr/>
              </p:nvSpPr>
              <p:spPr>
                <a:xfrm>
                  <a:off x="2753326" y="4396984"/>
                  <a:ext cx="2536592" cy="369332"/>
                </a:xfrm>
                <a:prstGeom prst="rect">
                  <a:avLst/>
                </a:prstGeom>
                <a:blipFill>
                  <a:blip r:embed="rId6"/>
                  <a:stretch>
                    <a:fillRect b="-6557"/>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973448DF-587E-4DB5-BE5E-454FCB5A2B83}"/>
                </a:ext>
              </a:extLst>
            </p:cNvPr>
            <p:cNvCxnSpPr>
              <a:stCxn id="50" idx="3"/>
              <a:endCxn id="51" idx="1"/>
            </p:cNvCxnSpPr>
            <p:nvPr/>
          </p:nvCxnSpPr>
          <p:spPr>
            <a:xfrm>
              <a:off x="2435087" y="4581650"/>
              <a:ext cx="318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C52AD31-3FBB-4875-B4CA-A3BA30407635}"/>
                  </a:ext>
                </a:extLst>
              </p:cNvPr>
              <p:cNvSpPr txBox="1"/>
              <p:nvPr/>
            </p:nvSpPr>
            <p:spPr>
              <a:xfrm>
                <a:off x="5608157" y="4396984"/>
                <a:ext cx="1353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oMath>
                  </m:oMathPara>
                </a14:m>
                <a:endParaRPr lang="zh-CN" altLang="en-US" dirty="0"/>
              </a:p>
            </p:txBody>
          </p:sp>
        </mc:Choice>
        <mc:Fallback xmlns="">
          <p:sp>
            <p:nvSpPr>
              <p:cNvPr id="53" name="文本框 52">
                <a:extLst>
                  <a:ext uri="{FF2B5EF4-FFF2-40B4-BE49-F238E27FC236}">
                    <a16:creationId xmlns:a16="http://schemas.microsoft.com/office/drawing/2014/main" id="{2C52AD31-3FBB-4875-B4CA-A3BA30407635}"/>
                  </a:ext>
                </a:extLst>
              </p:cNvPr>
              <p:cNvSpPr txBox="1">
                <a:spLocks noRot="1" noChangeAspect="1" noMove="1" noResize="1" noEditPoints="1" noAdjustHandles="1" noChangeArrowheads="1" noChangeShapeType="1" noTextEdit="1"/>
              </p:cNvSpPr>
              <p:nvPr/>
            </p:nvSpPr>
            <p:spPr>
              <a:xfrm>
                <a:off x="5608157" y="4396984"/>
                <a:ext cx="1353384" cy="369332"/>
              </a:xfrm>
              <a:prstGeom prst="rect">
                <a:avLst/>
              </a:prstGeom>
              <a:blipFill>
                <a:blip r:embed="rId7"/>
                <a:stretch>
                  <a:fillRect b="-13115"/>
                </a:stretch>
              </a:blipFill>
            </p:spPr>
            <p:txBody>
              <a:bodyPr/>
              <a:lstStyle/>
              <a:p>
                <a:r>
                  <a:rPr lang="zh-CN" altLang="en-US">
                    <a:noFill/>
                  </a:rPr>
                  <a:t> </a:t>
                </a:r>
              </a:p>
            </p:txBody>
          </p:sp>
        </mc:Fallback>
      </mc:AlternateContent>
      <p:cxnSp>
        <p:nvCxnSpPr>
          <p:cNvPr id="54" name="直接箭头连接符 53">
            <a:extLst>
              <a:ext uri="{FF2B5EF4-FFF2-40B4-BE49-F238E27FC236}">
                <a16:creationId xmlns:a16="http://schemas.microsoft.com/office/drawing/2014/main" id="{70657454-823D-4D71-A830-4E2CE7ACD6F7}"/>
              </a:ext>
            </a:extLst>
          </p:cNvPr>
          <p:cNvCxnSpPr>
            <a:stCxn id="51" idx="3"/>
            <a:endCxn id="53" idx="1"/>
          </p:cNvCxnSpPr>
          <p:nvPr/>
        </p:nvCxnSpPr>
        <p:spPr>
          <a:xfrm>
            <a:off x="5289918" y="4581650"/>
            <a:ext cx="318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0F5A0C77-759B-43A2-98BF-48987C40329F}"/>
                  </a:ext>
                </a:extLst>
              </p:cNvPr>
              <p:cNvSpPr txBox="1"/>
              <p:nvPr/>
            </p:nvSpPr>
            <p:spPr>
              <a:xfrm>
                <a:off x="-75808" y="5684031"/>
                <a:ext cx="5524845" cy="852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b="0" i="1" smtClean="0">
                                  <a:latin typeface="Cambria Math" panose="02040503050406030204" pitchFamily="18" charset="0"/>
                                </a:rPr>
                                <m:t>𝑅</m:t>
                              </m:r>
                            </m:sub>
                          </m:sSub>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i="1">
                              <a:latin typeface="Cambria Math" panose="02040503050406030204" pitchFamily="18" charset="0"/>
                            </a:rPr>
                            <m:t>𝑌</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sub>
                              </m:sSub>
                            </m:e>
                          </m:d>
                        </m:e>
                      </m:nary>
                    </m:oMath>
                  </m:oMathPara>
                </a14:m>
                <a:endParaRPr lang="zh-CN" altLang="en-US" dirty="0"/>
              </a:p>
            </p:txBody>
          </p:sp>
        </mc:Choice>
        <mc:Fallback xmlns="">
          <p:sp>
            <p:nvSpPr>
              <p:cNvPr id="57" name="文本框 56">
                <a:extLst>
                  <a:ext uri="{FF2B5EF4-FFF2-40B4-BE49-F238E27FC236}">
                    <a16:creationId xmlns:a16="http://schemas.microsoft.com/office/drawing/2014/main" id="{0F5A0C77-759B-43A2-98BF-48987C40329F}"/>
                  </a:ext>
                </a:extLst>
              </p:cNvPr>
              <p:cNvSpPr txBox="1">
                <a:spLocks noRot="1" noChangeAspect="1" noMove="1" noResize="1" noEditPoints="1" noAdjustHandles="1" noChangeArrowheads="1" noChangeShapeType="1" noTextEdit="1"/>
              </p:cNvSpPr>
              <p:nvPr/>
            </p:nvSpPr>
            <p:spPr>
              <a:xfrm>
                <a:off x="-75808" y="5684031"/>
                <a:ext cx="5524845" cy="85299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5CC5C5F-B68F-4A2D-BE61-B869F37D3763}"/>
                  </a:ext>
                </a:extLst>
              </p:cNvPr>
              <p:cNvSpPr txBox="1"/>
              <p:nvPr/>
            </p:nvSpPr>
            <p:spPr>
              <a:xfrm>
                <a:off x="-486049" y="4890324"/>
                <a:ext cx="6094206" cy="852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𝜃</m:t>
                                  </m:r>
                                </m:e>
                                <m:sub>
                                  <m:r>
                                    <a:rPr lang="en-US" altLang="zh-CN" i="1">
                                      <a:latin typeface="Cambria Math" panose="02040503050406030204" pitchFamily="18" charset="0"/>
                                    </a:rPr>
                                    <m:t>𝑇</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e>
                      </m:nary>
                    </m:oMath>
                  </m:oMathPara>
                </a14:m>
                <a:endParaRPr lang="zh-CN" altLang="en-US" dirty="0"/>
              </a:p>
            </p:txBody>
          </p:sp>
        </mc:Choice>
        <mc:Fallback xmlns="">
          <p:sp>
            <p:nvSpPr>
              <p:cNvPr id="59" name="文本框 58">
                <a:extLst>
                  <a:ext uri="{FF2B5EF4-FFF2-40B4-BE49-F238E27FC236}">
                    <a16:creationId xmlns:a16="http://schemas.microsoft.com/office/drawing/2014/main" id="{15CC5C5F-B68F-4A2D-BE61-B869F37D3763}"/>
                  </a:ext>
                </a:extLst>
              </p:cNvPr>
              <p:cNvSpPr txBox="1">
                <a:spLocks noRot="1" noChangeAspect="1" noMove="1" noResize="1" noEditPoints="1" noAdjustHandles="1" noChangeArrowheads="1" noChangeShapeType="1" noTextEdit="1"/>
              </p:cNvSpPr>
              <p:nvPr/>
            </p:nvSpPr>
            <p:spPr>
              <a:xfrm>
                <a:off x="-486049" y="4890324"/>
                <a:ext cx="6094206" cy="852990"/>
              </a:xfrm>
              <a:prstGeom prst="rect">
                <a:avLst/>
              </a:prstGeom>
              <a:blipFill>
                <a:blip r:embed="rId9"/>
                <a:stretch>
                  <a:fillRect/>
                </a:stretch>
              </a:blipFill>
            </p:spPr>
            <p:txBody>
              <a:bodyPr/>
              <a:lstStyle/>
              <a:p>
                <a:r>
                  <a:rPr lang="zh-CN" altLang="en-US">
                    <a:noFill/>
                  </a:rPr>
                  <a:t> </a:t>
                </a:r>
              </a:p>
            </p:txBody>
          </p:sp>
        </mc:Fallback>
      </mc:AlternateContent>
      <p:pic>
        <p:nvPicPr>
          <p:cNvPr id="62" name="图片 61">
            <a:extLst>
              <a:ext uri="{FF2B5EF4-FFF2-40B4-BE49-F238E27FC236}">
                <a16:creationId xmlns:a16="http://schemas.microsoft.com/office/drawing/2014/main" id="{03909729-3D68-40CF-A73C-4244B153E2ED}"/>
              </a:ext>
            </a:extLst>
          </p:cNvPr>
          <p:cNvPicPr>
            <a:picLocks noChangeAspect="1"/>
          </p:cNvPicPr>
          <p:nvPr/>
        </p:nvPicPr>
        <p:blipFill>
          <a:blip r:embed="rId10"/>
          <a:stretch>
            <a:fillRect/>
          </a:stretch>
        </p:blipFill>
        <p:spPr>
          <a:xfrm>
            <a:off x="7324298" y="956178"/>
            <a:ext cx="3893403" cy="2764821"/>
          </a:xfrm>
          <a:prstGeom prst="rect">
            <a:avLst/>
          </a:prstGeom>
        </p:spPr>
      </p:pic>
      <p:pic>
        <p:nvPicPr>
          <p:cNvPr id="64" name="图片 63">
            <a:extLst>
              <a:ext uri="{FF2B5EF4-FFF2-40B4-BE49-F238E27FC236}">
                <a16:creationId xmlns:a16="http://schemas.microsoft.com/office/drawing/2014/main" id="{7483271E-EC06-49DE-AA5B-22E4FBBC3E97}"/>
              </a:ext>
            </a:extLst>
          </p:cNvPr>
          <p:cNvPicPr>
            <a:picLocks noChangeAspect="1"/>
          </p:cNvPicPr>
          <p:nvPr/>
        </p:nvPicPr>
        <p:blipFill>
          <a:blip r:embed="rId11"/>
          <a:stretch>
            <a:fillRect/>
          </a:stretch>
        </p:blipFill>
        <p:spPr>
          <a:xfrm>
            <a:off x="7329842" y="3807368"/>
            <a:ext cx="3893403" cy="2764820"/>
          </a:xfrm>
          <a:prstGeom prst="rect">
            <a:avLst/>
          </a:prstGeom>
        </p:spPr>
      </p:pic>
      <p:sp>
        <p:nvSpPr>
          <p:cNvPr id="65" name="文本框 64">
            <a:extLst>
              <a:ext uri="{FF2B5EF4-FFF2-40B4-BE49-F238E27FC236}">
                <a16:creationId xmlns:a16="http://schemas.microsoft.com/office/drawing/2014/main" id="{FD3CD22E-8095-4BD3-A03D-149B4E9AE367}"/>
              </a:ext>
            </a:extLst>
          </p:cNvPr>
          <p:cNvSpPr txBox="1"/>
          <p:nvPr/>
        </p:nvSpPr>
        <p:spPr>
          <a:xfrm>
            <a:off x="5515790" y="1061119"/>
            <a:ext cx="1863074" cy="369332"/>
          </a:xfrm>
          <a:prstGeom prst="rect">
            <a:avLst/>
          </a:prstGeom>
          <a:noFill/>
        </p:spPr>
        <p:txBody>
          <a:bodyPr wrap="non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STFT</a:t>
            </a:r>
            <a:r>
              <a:rPr lang="zh-CN" altLang="en-US" dirty="0">
                <a:latin typeface="微软雅黑" panose="020B0503020204020204" pitchFamily="34" charset="-122"/>
                <a:ea typeface="微软雅黑" panose="020B0503020204020204" pitchFamily="34" charset="-122"/>
              </a:rPr>
              <a:t>特征聚类</a:t>
            </a:r>
            <a:r>
              <a:rPr lang="zh-CN" altLang="en-US" dirty="0"/>
              <a:t>：</a:t>
            </a:r>
          </a:p>
        </p:txBody>
      </p:sp>
      <p:sp>
        <p:nvSpPr>
          <p:cNvPr id="70" name="标题 2">
            <a:extLst>
              <a:ext uri="{FF2B5EF4-FFF2-40B4-BE49-F238E27FC236}">
                <a16:creationId xmlns:a16="http://schemas.microsoft.com/office/drawing/2014/main" id="{995C31FF-5A51-4193-AABD-188E56FBE660}"/>
              </a:ext>
            </a:extLst>
          </p:cNvPr>
          <p:cNvSpPr>
            <a:spLocks noGrp="1"/>
          </p:cNvSpPr>
          <p:nvPr>
            <p:ph type="title"/>
          </p:nvPr>
        </p:nvSpPr>
        <p:spPr>
          <a:xfrm>
            <a:off x="614680" y="203200"/>
            <a:ext cx="6642100" cy="730249"/>
          </a:xfrm>
        </p:spPr>
        <p:txBody>
          <a:bodyPr/>
          <a:lstStyle/>
          <a:p>
            <a:r>
              <a:rPr lang="zh-CN" altLang="en-US" dirty="0"/>
              <a:t>系统模型与问题建模</a:t>
            </a:r>
          </a:p>
        </p:txBody>
      </p:sp>
      <p:sp>
        <p:nvSpPr>
          <p:cNvPr id="71" name="文本框 70">
            <a:extLst>
              <a:ext uri="{FF2B5EF4-FFF2-40B4-BE49-F238E27FC236}">
                <a16:creationId xmlns:a16="http://schemas.microsoft.com/office/drawing/2014/main" id="{74D0B152-9C41-47ED-9D32-ED506D11210C}"/>
              </a:ext>
            </a:extLst>
          </p:cNvPr>
          <p:cNvSpPr txBox="1"/>
          <p:nvPr/>
        </p:nvSpPr>
        <p:spPr>
          <a:xfrm>
            <a:off x="378009" y="1046431"/>
            <a:ext cx="2069797" cy="400110"/>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问题、建模：</a:t>
            </a:r>
          </a:p>
        </p:txBody>
      </p:sp>
    </p:spTree>
    <p:extLst>
      <p:ext uri="{BB962C8B-B14F-4D97-AF65-F5344CB8AC3E}">
        <p14:creationId xmlns:p14="http://schemas.microsoft.com/office/powerpoint/2010/main" val="236954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7" grpId="0"/>
      <p:bldP spid="43" grpId="0" animBg="1"/>
      <p:bldP spid="44" grpId="0" animBg="1"/>
      <p:bldP spid="45" grpId="0" animBg="1"/>
      <p:bldP spid="53" grpId="0"/>
      <p:bldP spid="57"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dirty="0">
                <a:solidFill>
                  <a:schemeClr val="accent1">
                    <a:lumMod val="50000"/>
                  </a:schemeClr>
                </a:solidFill>
              </a:rPr>
              <a:t>/24</a:t>
            </a:r>
            <a:endParaRPr lang="zh-CN" altLang="en-US" dirty="0">
              <a:solidFill>
                <a:schemeClr val="accent1">
                  <a:lumMod val="50000"/>
                </a:schemeClr>
              </a:solidFill>
            </a:endParaRPr>
          </a:p>
        </p:txBody>
      </p:sp>
      <p:grpSp>
        <p:nvGrpSpPr>
          <p:cNvPr id="2" name="组合 1">
            <a:extLst>
              <a:ext uri="{FF2B5EF4-FFF2-40B4-BE49-F238E27FC236}">
                <a16:creationId xmlns:a16="http://schemas.microsoft.com/office/drawing/2014/main" id="{D1A4D40D-F7AD-440F-AADC-85013C7E5C58}"/>
              </a:ext>
            </a:extLst>
          </p:cNvPr>
          <p:cNvGrpSpPr/>
          <p:nvPr/>
        </p:nvGrpSpPr>
        <p:grpSpPr>
          <a:xfrm>
            <a:off x="3236110" y="1516040"/>
            <a:ext cx="6873443" cy="4230435"/>
            <a:chOff x="3454550" y="1744640"/>
            <a:chExt cx="6873443" cy="4230435"/>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54550" y="1744640"/>
              <a:ext cx="6873443" cy="3332468"/>
              <a:chOff x="-2765213" y="2423583"/>
              <a:chExt cx="5639202" cy="2686438"/>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pPr>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射频指纹介绍</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rgbClr val="20386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系统模型与问题建模</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研究内容</a:t>
                  </a:r>
                  <a:endParaRPr lang="zh-CN" altLang="en-US" sz="3000" b="1" dirty="0">
                    <a:solidFill>
                      <a:srgbClr val="FF0000"/>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4399867" cy="514774"/>
                <a:chOff x="-2765213" y="4353945"/>
                <a:chExt cx="4399867" cy="514774"/>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65279" y="4404754"/>
                  <a:ext cx="3699933"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实验评估</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sp>
          <p:nvSpPr>
            <p:cNvPr id="26" name="菱形 25">
              <a:extLst>
                <a:ext uri="{FF2B5EF4-FFF2-40B4-BE49-F238E27FC236}">
                  <a16:creationId xmlns:a16="http://schemas.microsoft.com/office/drawing/2014/main" id="{BB3D888F-5A08-499D-A72C-2CB7F5D93197}"/>
                </a:ext>
              </a:extLst>
            </p:cNvPr>
            <p:cNvSpPr/>
            <p:nvPr/>
          </p:nvSpPr>
          <p:spPr>
            <a:xfrm>
              <a:off x="3454550" y="5336509"/>
              <a:ext cx="627442" cy="638566"/>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650E089-798A-4E60-8DB4-6C9D68BC1A06}"/>
                </a:ext>
              </a:extLst>
            </p:cNvPr>
            <p:cNvSpPr txBox="1"/>
            <p:nvPr/>
          </p:nvSpPr>
          <p:spPr>
            <a:xfrm>
              <a:off x="4307677" y="5399536"/>
              <a:ext cx="4509730" cy="55399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总结</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753360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ZGVhZTFjMGI0OGFhMjA3ZDBhYTZhNTc4MWNlNzkyM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24351</TotalTime>
  <Words>2909</Words>
  <Application>Microsoft Office PowerPoint</Application>
  <PresentationFormat>宽屏</PresentationFormat>
  <Paragraphs>472</Paragraphs>
  <Slides>22</Slides>
  <Notes>19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微软雅黑</vt:lpstr>
      <vt:lpstr>Arial</vt:lpstr>
      <vt:lpstr>Cambria Math</vt:lpstr>
      <vt:lpstr>Times New Roman</vt:lpstr>
      <vt:lpstr>Wingdings</vt:lpstr>
      <vt:lpstr>Office 主题​​</vt:lpstr>
      <vt:lpstr>PowerPoint 演示文稿</vt:lpstr>
      <vt:lpstr>汇报提纲</vt:lpstr>
      <vt:lpstr>射频指纹介绍</vt:lpstr>
      <vt:lpstr>射频指纹介绍</vt:lpstr>
      <vt:lpstr>射频指纹介绍</vt:lpstr>
      <vt:lpstr>汇报提纲</vt:lpstr>
      <vt:lpstr>系统模型与问题建模</vt:lpstr>
      <vt:lpstr>系统模型与问题建模</vt:lpstr>
      <vt:lpstr>汇报提纲</vt:lpstr>
      <vt:lpstr>研究内容</vt:lpstr>
      <vt:lpstr>研究内容</vt:lpstr>
      <vt:lpstr>研究内容</vt:lpstr>
      <vt:lpstr>研究内容</vt:lpstr>
      <vt:lpstr>研究内容</vt:lpstr>
      <vt:lpstr>研究内容</vt:lpstr>
      <vt:lpstr>汇报提纲</vt:lpstr>
      <vt:lpstr>实验评估</vt:lpstr>
      <vt:lpstr>实验评估</vt:lpstr>
      <vt:lpstr>实验评估</vt:lpstr>
      <vt:lpstr>实验评估</vt:lpstr>
      <vt:lpstr>汇报提纲</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青壮 李</cp:lastModifiedBy>
  <cp:revision>1208</cp:revision>
  <dcterms:created xsi:type="dcterms:W3CDTF">2024-09-24T06:50:00Z</dcterms:created>
  <dcterms:modified xsi:type="dcterms:W3CDTF">2025-01-06T09:34:47Z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B99BA89FF0EB468DB823EF0B07AC8E04</vt:lpwstr>
  </property>
  <property fmtid="{D5CDD505-2E9C-101B-9397-08002B2CF9AE}" pid="3" name="KSOProductBuildVer">
    <vt:lpwstr>2052-11.1.0.12165</vt:lpwstr>
  </property>
</Properties>
</file>